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8" r:id="rId1"/>
    <p:sldMasterId id="2147483670" r:id="rId2"/>
    <p:sldMasterId id="2147483672" r:id="rId3"/>
    <p:sldMasterId id="2147483674" r:id="rId4"/>
    <p:sldMasterId id="2147483676" r:id="rId5"/>
    <p:sldMasterId id="2147483658" r:id="rId6"/>
  </p:sldMasterIdLst>
  <p:notesMasterIdLst>
    <p:notesMasterId r:id="rId23"/>
  </p:notesMasterIdLst>
  <p:handoutMasterIdLst>
    <p:handoutMasterId r:id="rId24"/>
  </p:handoutMasterIdLst>
  <p:sldIdLst>
    <p:sldId id="345" r:id="rId7"/>
    <p:sldId id="330" r:id="rId8"/>
    <p:sldId id="331" r:id="rId9"/>
    <p:sldId id="301" r:id="rId10"/>
    <p:sldId id="332" r:id="rId11"/>
    <p:sldId id="333" r:id="rId12"/>
    <p:sldId id="321" r:id="rId13"/>
    <p:sldId id="335" r:id="rId14"/>
    <p:sldId id="342" r:id="rId15"/>
    <p:sldId id="336" r:id="rId16"/>
    <p:sldId id="339" r:id="rId17"/>
    <p:sldId id="328" r:id="rId18"/>
    <p:sldId id="344" r:id="rId19"/>
    <p:sldId id="329" r:id="rId20"/>
    <p:sldId id="313" r:id="rId21"/>
    <p:sldId id="343" r:id="rId22"/>
  </p:sldIdLst>
  <p:sldSz cx="9144000" cy="6858000" type="screen4x3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SCUDERO BUSTAMANTE Julio (OSG)" initials="EBJ(" lastIdx="0" clrIdx="0">
    <p:extLst>
      <p:ext uri="{19B8F6BF-5375-455C-9EA6-DF929625EA0E}">
        <p15:presenceInfo xmlns:p15="http://schemas.microsoft.com/office/powerpoint/2012/main" userId="S-1-5-21-4267282193-1917571073-1218917746-1351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6757"/>
    <a:srgbClr val="FF9900"/>
    <a:srgbClr val="243E90"/>
    <a:srgbClr val="3385C6"/>
    <a:srgbClr val="94B8D1"/>
    <a:srgbClr val="FFCD05"/>
    <a:srgbClr val="444444"/>
    <a:srgbClr val="0182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52" autoAdjust="0"/>
    <p:restoredTop sz="93883" autoAdjust="0"/>
  </p:normalViewPr>
  <p:slideViewPr>
    <p:cSldViewPr>
      <p:cViewPr varScale="1">
        <p:scale>
          <a:sx n="63" d="100"/>
          <a:sy n="63" d="100"/>
        </p:scale>
        <p:origin x="1208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27" d="100"/>
          <a:sy n="127" d="100"/>
        </p:scale>
        <p:origin x="2120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'IN forfaitaire'!$C$2</c:f>
              <c:strCache>
                <c:ptCount val="1"/>
                <c:pt idx="0">
                  <c:v>Average National Tax
(from Pay Slip)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C51DB7E5-0281-421B-8D96-18C7D15DCE3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1309-42CD-A886-0412C972D56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7E1888A6-05A4-4E63-AE16-52D7F75E85F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1309-42CD-A886-0412C972D56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80C61042-1D5D-497E-997E-04567C6CAC7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1309-42CD-A886-0412C972D56F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F1823533-4352-47DC-B54D-02D02F6033D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1309-42CD-A886-0412C972D56F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57117C05-D78F-4843-A89C-E78EEA12E38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1309-42CD-A886-0412C972D56F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1BC5EBFD-E10B-4B99-93E9-D1192E182F4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1309-42CD-A886-0412C972D56F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7C4F1187-57B2-4A0D-8C1C-B2AC2FE89A1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1309-42CD-A886-0412C972D56F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9FE1F8D5-CF9D-481A-B5FD-9DD99FEEEC5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1309-42CD-A886-0412C972D56F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871C9EB1-D31A-41B3-BB00-59BC71AB88A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1309-42CD-A886-0412C972D56F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24C39149-B110-41BA-A178-4CB2DD759FD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1309-42CD-A886-0412C972D56F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4884E225-FCD0-4FB2-A17E-64BBBA5BA58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1309-42CD-A886-0412C972D56F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49B40090-CA6A-4D2E-8296-DA1929FE60C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1309-42CD-A886-0412C972D56F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C64BF11E-8B96-45A0-8307-0A9519BD4F1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1309-42CD-A886-0412C972D56F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fld id="{42D34436-5F70-4931-8B71-616A76FCB13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1309-42CD-A886-0412C972D56F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fld id="{B3A21574-816B-477F-A2AD-BFA7BBEA421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1309-42CD-A886-0412C972D56F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fld id="{6F214C14-E0E2-4DEC-9AB8-2A0A3BAB63D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1309-42CD-A886-0412C972D56F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fld id="{56FB1FE1-2A43-4310-B0A6-5D428AE385C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1309-42CD-A886-0412C972D56F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fld id="{45481245-74B7-43DA-ADCD-F0C010076FC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1-1309-42CD-A886-0412C972D56F}"/>
                </c:ext>
              </c:extLst>
            </c:dLbl>
            <c:dLbl>
              <c:idx val="18"/>
              <c:tx>
                <c:rich>
                  <a:bodyPr/>
                  <a:lstStyle/>
                  <a:p>
                    <a:fld id="{21B75DFA-8CFE-4A20-A25B-88C933EB4FE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1309-42CD-A886-0412C972D56F}"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fld id="{4B857EC4-6E4C-47E1-B703-2AFCED32D1E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1309-42CD-A886-0412C972D56F}"/>
                </c:ext>
              </c:extLst>
            </c:dLbl>
            <c:dLbl>
              <c:idx val="20"/>
              <c:tx>
                <c:rich>
                  <a:bodyPr/>
                  <a:lstStyle/>
                  <a:p>
                    <a:fld id="{1991AE8B-21AA-4B2F-8CBF-E2DDC539CBA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1309-42CD-A886-0412C972D56F}"/>
                </c:ext>
              </c:extLst>
            </c:dLbl>
            <c:dLbl>
              <c:idx val="21"/>
              <c:tx>
                <c:rich>
                  <a:bodyPr/>
                  <a:lstStyle/>
                  <a:p>
                    <a:fld id="{0CA9BC4A-D57B-4D2B-B265-12DC8CE73CE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1309-42CD-A886-0412C972D56F}"/>
                </c:ext>
              </c:extLst>
            </c:dLbl>
            <c:dLbl>
              <c:idx val="22"/>
              <c:tx>
                <c:rich>
                  <a:bodyPr/>
                  <a:lstStyle/>
                  <a:p>
                    <a:fld id="{D62659D2-CAA0-40D5-B447-54FBC0A0D4B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1309-42CD-A886-0412C972D56F}"/>
                </c:ext>
              </c:extLst>
            </c:dLbl>
            <c:dLbl>
              <c:idx val="23"/>
              <c:tx>
                <c:rich>
                  <a:bodyPr/>
                  <a:lstStyle/>
                  <a:p>
                    <a:fld id="{562A931F-FE7B-48AD-A64B-9C5D0EA134F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1309-42CD-A886-0412C972D56F}"/>
                </c:ext>
              </c:extLst>
            </c:dLbl>
            <c:dLbl>
              <c:idx val="24"/>
              <c:tx>
                <c:rich>
                  <a:bodyPr/>
                  <a:lstStyle/>
                  <a:p>
                    <a:fld id="{91467BDD-2D86-4D3B-8037-E02B6B595D1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8-1309-42CD-A886-0412C972D56F}"/>
                </c:ext>
              </c:extLst>
            </c:dLbl>
            <c:dLbl>
              <c:idx val="25"/>
              <c:tx>
                <c:rich>
                  <a:bodyPr/>
                  <a:lstStyle/>
                  <a:p>
                    <a:fld id="{1E979634-B5A6-4C46-9255-8CB3687312E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1309-42CD-A886-0412C972D5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lIns="39600" tIns="18000" rIns="39600" bIns="18000" anchor="ctr" anchorCtr="0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DataLabelsRange val="1"/>
                <c15:showLeaderLines val="0"/>
              </c:ext>
            </c:extLst>
          </c:dLbls>
          <c:cat>
            <c:strRef>
              <c:f>'IN forfaitaire'!$B$3:$B$30</c:f>
              <c:strCache>
                <c:ptCount val="26"/>
                <c:pt idx="0">
                  <c:v>AT</c:v>
                </c:pt>
                <c:pt idx="1">
                  <c:v>BE</c:v>
                </c:pt>
                <c:pt idx="2">
                  <c:v>BG</c:v>
                </c:pt>
                <c:pt idx="3">
                  <c:v>CZ</c:v>
                </c:pt>
                <c:pt idx="4">
                  <c:v>DE</c:v>
                </c:pt>
                <c:pt idx="5">
                  <c:v>DK</c:v>
                </c:pt>
                <c:pt idx="6">
                  <c:v>EE</c:v>
                </c:pt>
                <c:pt idx="7">
                  <c:v>ES</c:v>
                </c:pt>
                <c:pt idx="8">
                  <c:v>FI</c:v>
                </c:pt>
                <c:pt idx="9">
                  <c:v>FR</c:v>
                </c:pt>
                <c:pt idx="10">
                  <c:v>GB</c:v>
                </c:pt>
                <c:pt idx="11">
                  <c:v>GR</c:v>
                </c:pt>
                <c:pt idx="12">
                  <c:v>HU</c:v>
                </c:pt>
                <c:pt idx="13">
                  <c:v>IE</c:v>
                </c:pt>
                <c:pt idx="14">
                  <c:v>IT</c:v>
                </c:pt>
                <c:pt idx="15">
                  <c:v>LT</c:v>
                </c:pt>
                <c:pt idx="16">
                  <c:v>LU</c:v>
                </c:pt>
                <c:pt idx="17">
                  <c:v>LV</c:v>
                </c:pt>
                <c:pt idx="18">
                  <c:v>MT</c:v>
                </c:pt>
                <c:pt idx="19">
                  <c:v>NL</c:v>
                </c:pt>
                <c:pt idx="20">
                  <c:v>PL</c:v>
                </c:pt>
                <c:pt idx="21">
                  <c:v>PT</c:v>
                </c:pt>
                <c:pt idx="22">
                  <c:v>RO</c:v>
                </c:pt>
                <c:pt idx="23">
                  <c:v>SE</c:v>
                </c:pt>
                <c:pt idx="24">
                  <c:v>SI</c:v>
                </c:pt>
                <c:pt idx="25">
                  <c:v>SK</c:v>
                </c:pt>
              </c:strCache>
            </c:strRef>
          </c:cat>
          <c:val>
            <c:numRef>
              <c:f>'IN forfaitaire'!$C$3:$C$30</c:f>
              <c:numCache>
                <c:formatCode>#,##0.00</c:formatCode>
                <c:ptCount val="26"/>
                <c:pt idx="0">
                  <c:v>8246.5499999999993</c:v>
                </c:pt>
                <c:pt idx="1">
                  <c:v>15662.77</c:v>
                </c:pt>
                <c:pt idx="2">
                  <c:v>450.34</c:v>
                </c:pt>
                <c:pt idx="3">
                  <c:v>2667.49</c:v>
                </c:pt>
                <c:pt idx="4">
                  <c:v>14409.89</c:v>
                </c:pt>
                <c:pt idx="5">
                  <c:v>25068.83</c:v>
                </c:pt>
                <c:pt idx="6">
                  <c:v>2817.57</c:v>
                </c:pt>
                <c:pt idx="7">
                  <c:v>5684.65</c:v>
                </c:pt>
                <c:pt idx="8">
                  <c:v>10081.81</c:v>
                </c:pt>
                <c:pt idx="9">
                  <c:v>1113.08</c:v>
                </c:pt>
                <c:pt idx="10">
                  <c:v>5873.48</c:v>
                </c:pt>
                <c:pt idx="11">
                  <c:v>2209.48</c:v>
                </c:pt>
                <c:pt idx="12">
                  <c:v>980.32</c:v>
                </c:pt>
                <c:pt idx="13">
                  <c:v>9778.9699999999993</c:v>
                </c:pt>
                <c:pt idx="14">
                  <c:v>6110.17</c:v>
                </c:pt>
                <c:pt idx="15">
                  <c:v>770.94</c:v>
                </c:pt>
                <c:pt idx="16">
                  <c:v>22762.87</c:v>
                </c:pt>
                <c:pt idx="17">
                  <c:v>1198.08</c:v>
                </c:pt>
                <c:pt idx="18">
                  <c:v>1397.33</c:v>
                </c:pt>
                <c:pt idx="19">
                  <c:v>14242.97</c:v>
                </c:pt>
                <c:pt idx="20">
                  <c:v>981.13</c:v>
                </c:pt>
                <c:pt idx="21">
                  <c:v>6091.47</c:v>
                </c:pt>
                <c:pt idx="22">
                  <c:v>298.66000000000003</c:v>
                </c:pt>
                <c:pt idx="23">
                  <c:v>10807.23</c:v>
                </c:pt>
                <c:pt idx="24">
                  <c:v>3951.51</c:v>
                </c:pt>
                <c:pt idx="25">
                  <c:v>1336.34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'IN forfaitaire'!$E$3:$E$31</c15:f>
                <c15:dlblRangeCache>
                  <c:ptCount val="27"/>
                  <c:pt idx="0">
                    <c:v>-470,82</c:v>
                  </c:pt>
                  <c:pt idx="1">
                    <c:v>-1.511,24</c:v>
                  </c:pt>
                  <c:pt idx="2">
                    <c:v>-1,02</c:v>
                  </c:pt>
                  <c:pt idx="3">
                    <c:v>-494,00</c:v>
                  </c:pt>
                  <c:pt idx="4">
                    <c:v>-1.407,40</c:v>
                  </c:pt>
                  <c:pt idx="5">
                    <c:v>-3.870,78</c:v>
                  </c:pt>
                  <c:pt idx="6">
                    <c:v>-235,84</c:v>
                  </c:pt>
                  <c:pt idx="7">
                    <c:v>-1.015,65</c:v>
                  </c:pt>
                  <c:pt idx="8">
                    <c:v>-692,41</c:v>
                  </c:pt>
                  <c:pt idx="9">
                    <c:v>-503,50</c:v>
                  </c:pt>
                  <c:pt idx="10">
                    <c:v>-68,24</c:v>
                  </c:pt>
                  <c:pt idx="11">
                    <c:v>-125,95</c:v>
                  </c:pt>
                  <c:pt idx="12">
                    <c:v>-113,92</c:v>
                  </c:pt>
                  <c:pt idx="13">
                    <c:v>777,06</c:v>
                  </c:pt>
                  <c:pt idx="14">
                    <c:v>-1.154,28</c:v>
                  </c:pt>
                  <c:pt idx="15">
                    <c:v>-478,69</c:v>
                  </c:pt>
                  <c:pt idx="16">
                    <c:v>-4.149,87</c:v>
                  </c:pt>
                  <c:pt idx="17">
                    <c:v>-1.198,08</c:v>
                  </c:pt>
                  <c:pt idx="18">
                    <c:v>381,34</c:v>
                  </c:pt>
                  <c:pt idx="19">
                    <c:v>-140,50</c:v>
                  </c:pt>
                  <c:pt idx="20">
                    <c:v>-184,25</c:v>
                  </c:pt>
                  <c:pt idx="21">
                    <c:v>-1.632,10</c:v>
                  </c:pt>
                  <c:pt idx="22">
                    <c:v>-7,07</c:v>
                  </c:pt>
                  <c:pt idx="23">
                    <c:v>-553,76</c:v>
                  </c:pt>
                  <c:pt idx="24">
                    <c:v>149,47</c:v>
                  </c:pt>
                  <c:pt idx="25">
                    <c:v>-883,75</c:v>
                  </c:pt>
                  <c:pt idx="26">
                    <c:v>-871,67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A-1309-42CD-A886-0412C972D56F}"/>
            </c:ext>
          </c:extLst>
        </c:ser>
        <c:ser>
          <c:idx val="2"/>
          <c:order val="2"/>
          <c:tx>
            <c:strRef>
              <c:f>'IN forfaitaire'!$D$2</c:f>
              <c:strCache>
                <c:ptCount val="1"/>
                <c:pt idx="0">
                  <c:v>Average National Tax
(from Tax Statement)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elete val="1"/>
          </c:dLbls>
          <c:val>
            <c:numRef>
              <c:f>'IN forfaitaire'!$D$3:$D$30</c:f>
              <c:numCache>
                <c:formatCode>#,##0.00</c:formatCode>
                <c:ptCount val="26"/>
                <c:pt idx="0">
                  <c:v>7775.73</c:v>
                </c:pt>
                <c:pt idx="1">
                  <c:v>14151.53</c:v>
                </c:pt>
                <c:pt idx="2">
                  <c:v>449.32</c:v>
                </c:pt>
                <c:pt idx="3">
                  <c:v>2173.4899999999998</c:v>
                </c:pt>
                <c:pt idx="4">
                  <c:v>13002.49</c:v>
                </c:pt>
                <c:pt idx="5">
                  <c:v>21198.05</c:v>
                </c:pt>
                <c:pt idx="6">
                  <c:v>2581.73</c:v>
                </c:pt>
                <c:pt idx="7">
                  <c:v>4669</c:v>
                </c:pt>
                <c:pt idx="8">
                  <c:v>9389.4</c:v>
                </c:pt>
                <c:pt idx="9">
                  <c:v>609.58000000000004</c:v>
                </c:pt>
                <c:pt idx="10">
                  <c:v>5805.24</c:v>
                </c:pt>
                <c:pt idx="11">
                  <c:v>2083.5300000000002</c:v>
                </c:pt>
                <c:pt idx="12">
                  <c:v>866.4</c:v>
                </c:pt>
                <c:pt idx="13">
                  <c:v>10556.03</c:v>
                </c:pt>
                <c:pt idx="14">
                  <c:v>4955.8900000000003</c:v>
                </c:pt>
                <c:pt idx="15">
                  <c:v>292.25</c:v>
                </c:pt>
                <c:pt idx="16">
                  <c:v>18613</c:v>
                </c:pt>
                <c:pt idx="17">
                  <c:v>0</c:v>
                </c:pt>
                <c:pt idx="18">
                  <c:v>1778.67</c:v>
                </c:pt>
                <c:pt idx="19">
                  <c:v>14102.47</c:v>
                </c:pt>
                <c:pt idx="20">
                  <c:v>796.88</c:v>
                </c:pt>
                <c:pt idx="21">
                  <c:v>4459.37</c:v>
                </c:pt>
                <c:pt idx="22">
                  <c:v>291.58999999999997</c:v>
                </c:pt>
                <c:pt idx="23">
                  <c:v>10253.469999999999</c:v>
                </c:pt>
                <c:pt idx="24">
                  <c:v>4100.9799999999996</c:v>
                </c:pt>
                <c:pt idx="25">
                  <c:v>452.59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1309-42CD-A886-0412C972D56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615910312"/>
        <c:axId val="615909656"/>
      </c:barChart>
      <c:lineChart>
        <c:grouping val="standard"/>
        <c:varyColors val="0"/>
        <c:ser>
          <c:idx val="1"/>
          <c:order val="1"/>
          <c:tx>
            <c:strRef>
              <c:f>'IN forfaitaire'!$B$31</c:f>
              <c:strCache>
                <c:ptCount val="1"/>
                <c:pt idx="0">
                  <c:v>TOTAL Annual Average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val>
            <c:numRef>
              <c:f>'IN forfaitaire'!$I$3:$I$30</c:f>
              <c:numCache>
                <c:formatCode>#,##0.00</c:formatCode>
                <c:ptCount val="26"/>
                <c:pt idx="0">
                  <c:v>8403.5681838074433</c:v>
                </c:pt>
                <c:pt idx="1">
                  <c:v>8403.5681838074433</c:v>
                </c:pt>
                <c:pt idx="2">
                  <c:v>8403.5681838074433</c:v>
                </c:pt>
                <c:pt idx="3">
                  <c:v>8403.5681838074433</c:v>
                </c:pt>
                <c:pt idx="4">
                  <c:v>8403.5681838074433</c:v>
                </c:pt>
                <c:pt idx="5">
                  <c:v>8403.5681838074433</c:v>
                </c:pt>
                <c:pt idx="6">
                  <c:v>8403.5681838074433</c:v>
                </c:pt>
                <c:pt idx="7">
                  <c:v>8403.5681838074433</c:v>
                </c:pt>
                <c:pt idx="8">
                  <c:v>8403.5681838074433</c:v>
                </c:pt>
                <c:pt idx="9">
                  <c:v>8403.5681838074433</c:v>
                </c:pt>
                <c:pt idx="10">
                  <c:v>8403.5681838074433</c:v>
                </c:pt>
                <c:pt idx="11">
                  <c:v>8403.5681838074433</c:v>
                </c:pt>
                <c:pt idx="12">
                  <c:v>8403.5681838074433</c:v>
                </c:pt>
                <c:pt idx="13">
                  <c:v>8403.5681838074433</c:v>
                </c:pt>
                <c:pt idx="14">
                  <c:v>8403.5681838074433</c:v>
                </c:pt>
                <c:pt idx="15">
                  <c:v>8403.5681838074433</c:v>
                </c:pt>
                <c:pt idx="16">
                  <c:v>8403.5681838074433</c:v>
                </c:pt>
                <c:pt idx="17">
                  <c:v>8403.5681838074433</c:v>
                </c:pt>
                <c:pt idx="18">
                  <c:v>8403.5681838074433</c:v>
                </c:pt>
                <c:pt idx="19">
                  <c:v>8403.5681838074433</c:v>
                </c:pt>
                <c:pt idx="20">
                  <c:v>8403.5681838074433</c:v>
                </c:pt>
                <c:pt idx="21">
                  <c:v>8403.5681838074433</c:v>
                </c:pt>
                <c:pt idx="22">
                  <c:v>8403.5681838074433</c:v>
                </c:pt>
                <c:pt idx="23">
                  <c:v>8403.5681838074433</c:v>
                </c:pt>
                <c:pt idx="24">
                  <c:v>8403.5681838074433</c:v>
                </c:pt>
                <c:pt idx="25">
                  <c:v>8403.5681838074433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C-1309-42CD-A886-0412C972D56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615910312"/>
        <c:axId val="615909656"/>
        <c:extLst>
          <c:ext xmlns:c15="http://schemas.microsoft.com/office/drawing/2012/chart" uri="{02D57815-91ED-43cb-92C2-25804820EDAC}">
            <c15:filteredLineSeries>
              <c15:ser>
                <c:idx val="3"/>
                <c:order val="3"/>
                <c:tx>
                  <c:strRef>
                    <c:extLst>
                      <c:ext uri="{02D57815-91ED-43cb-92C2-25804820EDAC}">
                        <c15:formulaRef>
                          <c15:sqref>'IN forfaitaire'!$E$2</c15:sqref>
                        </c15:formulaRef>
                      </c:ext>
                    </c:extLst>
                    <c:strCache>
                      <c:ptCount val="1"/>
                      <c:pt idx="0">
                        <c:v>Repayment (+)
Reimbursment (-)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val>
                  <c:numRef>
                    <c:extLst>
                      <c:ext uri="{02D57815-91ED-43cb-92C2-25804820EDAC}">
                        <c15:formulaRef>
                          <c15:sqref>'IN forfaitaire'!$E$3:$E$30</c15:sqref>
                        </c15:formulaRef>
                      </c:ext>
                    </c:extLst>
                    <c:numCache>
                      <c:formatCode>#,##0.00</c:formatCode>
                      <c:ptCount val="26"/>
                      <c:pt idx="0">
                        <c:v>-470.81999999999971</c:v>
                      </c:pt>
                      <c:pt idx="1">
                        <c:v>-1511.2399999999998</c:v>
                      </c:pt>
                      <c:pt idx="2">
                        <c:v>-1.0199999999999818</c:v>
                      </c:pt>
                      <c:pt idx="3">
                        <c:v>-494</c:v>
                      </c:pt>
                      <c:pt idx="4">
                        <c:v>-1407.3999999999996</c:v>
                      </c:pt>
                      <c:pt idx="5">
                        <c:v>-3870.7800000000025</c:v>
                      </c:pt>
                      <c:pt idx="6">
                        <c:v>-235.84000000000015</c:v>
                      </c:pt>
                      <c:pt idx="7">
                        <c:v>-1015.6499999999996</c:v>
                      </c:pt>
                      <c:pt idx="8">
                        <c:v>-692.40999999999985</c:v>
                      </c:pt>
                      <c:pt idx="9">
                        <c:v>-503.49999999999989</c:v>
                      </c:pt>
                      <c:pt idx="10">
                        <c:v>-68.239999999999782</c:v>
                      </c:pt>
                      <c:pt idx="11">
                        <c:v>-125.94999999999982</c:v>
                      </c:pt>
                      <c:pt idx="12">
                        <c:v>-113.92000000000007</c:v>
                      </c:pt>
                      <c:pt idx="13">
                        <c:v>777.06000000000131</c:v>
                      </c:pt>
                      <c:pt idx="14">
                        <c:v>-1154.2799999999997</c:v>
                      </c:pt>
                      <c:pt idx="15">
                        <c:v>-478.69000000000005</c:v>
                      </c:pt>
                      <c:pt idx="16">
                        <c:v>-4149.869999999999</c:v>
                      </c:pt>
                      <c:pt idx="17">
                        <c:v>-1198.08</c:v>
                      </c:pt>
                      <c:pt idx="18">
                        <c:v>381.34000000000015</c:v>
                      </c:pt>
                      <c:pt idx="19">
                        <c:v>-140.5</c:v>
                      </c:pt>
                      <c:pt idx="20">
                        <c:v>-184.25</c:v>
                      </c:pt>
                      <c:pt idx="21">
                        <c:v>-1632.1000000000004</c:v>
                      </c:pt>
                      <c:pt idx="22">
                        <c:v>-7.07000000000005</c:v>
                      </c:pt>
                      <c:pt idx="23">
                        <c:v>-553.76000000000022</c:v>
                      </c:pt>
                      <c:pt idx="24">
                        <c:v>149.46999999999935</c:v>
                      </c:pt>
                      <c:pt idx="25">
                        <c:v>-883.75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1D-1309-42CD-A886-0412C972D56F}"/>
                  </c:ext>
                </c:extLst>
              </c15:ser>
            </c15:filteredLineSeries>
          </c:ext>
        </c:extLst>
      </c:lineChart>
      <c:catAx>
        <c:axId val="615910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5909656"/>
        <c:crosses val="autoZero"/>
        <c:auto val="1"/>
        <c:lblAlgn val="ctr"/>
        <c:lblOffset val="100"/>
        <c:noMultiLvlLbl val="0"/>
      </c:catAx>
      <c:valAx>
        <c:axId val="615909656"/>
        <c:scaling>
          <c:orientation val="minMax"/>
          <c:max val="26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5910312"/>
        <c:crosses val="autoZero"/>
        <c:crossBetween val="between"/>
        <c:majorUnit val="2000"/>
        <c:minorUnit val="100"/>
      </c:valAx>
      <c:spPr>
        <a:noFill/>
        <a:ln>
          <a:noFill/>
        </a:ln>
        <a:effectLst/>
      </c:spPr>
    </c:plotArea>
    <c:legend>
      <c:legendPos val="l"/>
      <c:overlay val="0"/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6"/>
            <a:ext cx="3037840" cy="4634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6"/>
            <a:ext cx="3037840" cy="4634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D9AC01-4B44-C04E-A98A-97123635826E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70"/>
            <a:ext cx="3037840" cy="4634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772670"/>
            <a:ext cx="3037840" cy="4634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78329E-9A7E-4147-BF06-55DC034DD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2492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6"/>
            <a:ext cx="3037840" cy="4634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6"/>
            <a:ext cx="3037840" cy="4634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3E7E1A-7E02-E244-AD2F-EBE8975C774C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27163" y="1154113"/>
            <a:ext cx="4156075" cy="3116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44862"/>
            <a:ext cx="5608320" cy="363670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70"/>
            <a:ext cx="3037840" cy="4634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70"/>
            <a:ext cx="3037840" cy="4634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57B11B-078E-B042-B80A-2EE4588E2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0659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57B11B-078E-B042-B80A-2EE4588E27C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047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1520" y="0"/>
            <a:ext cx="3275856" cy="830997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algn="l" fontAlgn="t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Category, keyword</a:t>
            </a:r>
            <a:r>
              <a:rPr lang="is-IS" dirty="0"/>
              <a:t>… anything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1700808"/>
            <a:ext cx="8064896" cy="355699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buNone/>
              <a:defRPr sz="1800">
                <a:solidFill>
                  <a:srgbClr val="69675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135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3408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710979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12843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69158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2111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1520" y="0"/>
            <a:ext cx="3275856" cy="830997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algn="l" fontAlgn="t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Category, keyword</a:t>
            </a:r>
            <a:r>
              <a:rPr lang="is-IS" dirty="0"/>
              <a:t>… anything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1560" y="1700808"/>
            <a:ext cx="8064896" cy="355699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buNone/>
              <a:defRPr sz="1800">
                <a:solidFill>
                  <a:srgbClr val="69675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Etiam</a:t>
            </a:r>
            <a:r>
              <a:rPr lang="en-US" dirty="0"/>
              <a:t> porta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magna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non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1480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1520" y="0"/>
            <a:ext cx="3275856" cy="830997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algn="l" fontAlgn="t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Category, keyword</a:t>
            </a:r>
            <a:r>
              <a:rPr lang="is-IS" dirty="0"/>
              <a:t>… anything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1560" y="1700808"/>
            <a:ext cx="8064896" cy="355699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buNone/>
              <a:defRPr sz="1800">
                <a:solidFill>
                  <a:srgbClr val="69675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Etiam</a:t>
            </a:r>
            <a:r>
              <a:rPr lang="en-US" dirty="0"/>
              <a:t> porta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magna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non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5574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1520" y="0"/>
            <a:ext cx="3275856" cy="830997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algn="l" fontAlgn="t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Category, keyword</a:t>
            </a:r>
            <a:r>
              <a:rPr lang="is-IS" dirty="0"/>
              <a:t>… anything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1560" y="1700808"/>
            <a:ext cx="8064896" cy="355699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buNone/>
              <a:defRPr sz="1800">
                <a:solidFill>
                  <a:srgbClr val="69675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Etiam</a:t>
            </a:r>
            <a:r>
              <a:rPr lang="en-US" dirty="0"/>
              <a:t> porta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magna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non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39001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1520" y="0"/>
            <a:ext cx="3275856" cy="830997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algn="l" fontAlgn="t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Category, keyword</a:t>
            </a:r>
            <a:r>
              <a:rPr lang="is-IS" dirty="0"/>
              <a:t>… anything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1560" y="1700808"/>
            <a:ext cx="8064896" cy="355699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buNone/>
              <a:defRPr sz="1800">
                <a:solidFill>
                  <a:srgbClr val="69675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Etiam</a:t>
            </a:r>
            <a:r>
              <a:rPr lang="en-US" dirty="0"/>
              <a:t> porta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magna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non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79285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60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97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1590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4000500" cy="4343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600200"/>
            <a:ext cx="400050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8631534" y="602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294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0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805264"/>
            <a:ext cx="1968386" cy="67086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3603600" cy="908720"/>
          </a:xfrm>
          <a:prstGeom prst="rect">
            <a:avLst/>
          </a:prstGeom>
          <a:solidFill>
            <a:srgbClr val="FFCD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426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kern="1200">
          <a:solidFill>
            <a:schemeClr val="tx2"/>
          </a:solidFill>
          <a:latin typeface="Arial" charset="0"/>
          <a:ea typeface="Arial" charset="0"/>
          <a:cs typeface="Arial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0182AC"/>
          </a:solidFill>
          <a:latin typeface="Verdana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0182AC"/>
          </a:solidFill>
          <a:latin typeface="Verdana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0182AC"/>
          </a:solidFill>
          <a:latin typeface="Verdana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0182AC"/>
          </a:solidFill>
          <a:latin typeface="Verdana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0182AC"/>
          </a:solidFill>
          <a:latin typeface="Verdana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0182AC"/>
          </a:solidFill>
          <a:latin typeface="Verdana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0182AC"/>
          </a:solidFill>
          <a:latin typeface="Verdana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0182AC"/>
          </a:solidFill>
          <a:latin typeface="Verdan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 kern="1200">
          <a:solidFill>
            <a:srgbClr val="444444"/>
          </a:solidFill>
          <a:latin typeface="Arial" charset="0"/>
          <a:ea typeface="Arial" charset="0"/>
          <a:cs typeface="Arial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ern="1200">
          <a:solidFill>
            <a:srgbClr val="444444"/>
          </a:solidFill>
          <a:latin typeface="Arial" charset="0"/>
          <a:ea typeface="Arial" charset="0"/>
          <a:cs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 kern="1200">
          <a:solidFill>
            <a:srgbClr val="444444"/>
          </a:solidFill>
          <a:latin typeface="Arial" charset="0"/>
          <a:ea typeface="Arial" charset="0"/>
          <a:cs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 kern="1200">
          <a:solidFill>
            <a:srgbClr val="444444"/>
          </a:solidFill>
          <a:latin typeface="Arial" charset="0"/>
          <a:ea typeface="Arial" charset="0"/>
          <a:cs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 kern="1200">
          <a:solidFill>
            <a:srgbClr val="444444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805264"/>
            <a:ext cx="1968386" cy="67086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3603600" cy="908720"/>
          </a:xfrm>
          <a:prstGeom prst="rect">
            <a:avLst/>
          </a:prstGeom>
          <a:solidFill>
            <a:srgbClr val="243E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082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kern="1200">
          <a:solidFill>
            <a:schemeClr val="tx2"/>
          </a:solidFill>
          <a:latin typeface="Arial" charset="0"/>
          <a:ea typeface="Arial" charset="0"/>
          <a:cs typeface="Arial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0182AC"/>
          </a:solidFill>
          <a:latin typeface="Verdana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0182AC"/>
          </a:solidFill>
          <a:latin typeface="Verdana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0182AC"/>
          </a:solidFill>
          <a:latin typeface="Verdana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0182AC"/>
          </a:solidFill>
          <a:latin typeface="Verdana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0182AC"/>
          </a:solidFill>
          <a:latin typeface="Verdana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0182AC"/>
          </a:solidFill>
          <a:latin typeface="Verdana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0182AC"/>
          </a:solidFill>
          <a:latin typeface="Verdana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0182AC"/>
          </a:solidFill>
          <a:latin typeface="Verdan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 kern="1200">
          <a:solidFill>
            <a:srgbClr val="444444"/>
          </a:solidFill>
          <a:latin typeface="Arial" charset="0"/>
          <a:ea typeface="Arial" charset="0"/>
          <a:cs typeface="Arial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ern="1200">
          <a:solidFill>
            <a:srgbClr val="444444"/>
          </a:solidFill>
          <a:latin typeface="Arial" charset="0"/>
          <a:ea typeface="Arial" charset="0"/>
          <a:cs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 kern="1200">
          <a:solidFill>
            <a:srgbClr val="444444"/>
          </a:solidFill>
          <a:latin typeface="Arial" charset="0"/>
          <a:ea typeface="Arial" charset="0"/>
          <a:cs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 kern="1200">
          <a:solidFill>
            <a:srgbClr val="444444"/>
          </a:solidFill>
          <a:latin typeface="Arial" charset="0"/>
          <a:ea typeface="Arial" charset="0"/>
          <a:cs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 kern="1200">
          <a:solidFill>
            <a:srgbClr val="444444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805264"/>
            <a:ext cx="1968386" cy="67086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3603600" cy="908720"/>
          </a:xfrm>
          <a:prstGeom prst="rect">
            <a:avLst/>
          </a:prstGeom>
          <a:solidFill>
            <a:srgbClr val="3385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206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kern="1200">
          <a:solidFill>
            <a:schemeClr val="tx2"/>
          </a:solidFill>
          <a:latin typeface="Arial" charset="0"/>
          <a:ea typeface="Arial" charset="0"/>
          <a:cs typeface="Arial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0182AC"/>
          </a:solidFill>
          <a:latin typeface="Verdana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0182AC"/>
          </a:solidFill>
          <a:latin typeface="Verdana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0182AC"/>
          </a:solidFill>
          <a:latin typeface="Verdana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0182AC"/>
          </a:solidFill>
          <a:latin typeface="Verdana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0182AC"/>
          </a:solidFill>
          <a:latin typeface="Verdana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0182AC"/>
          </a:solidFill>
          <a:latin typeface="Verdana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0182AC"/>
          </a:solidFill>
          <a:latin typeface="Verdana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0182AC"/>
          </a:solidFill>
          <a:latin typeface="Verdan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 kern="1200">
          <a:solidFill>
            <a:srgbClr val="444444"/>
          </a:solidFill>
          <a:latin typeface="Arial" charset="0"/>
          <a:ea typeface="Arial" charset="0"/>
          <a:cs typeface="Arial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ern="1200">
          <a:solidFill>
            <a:srgbClr val="444444"/>
          </a:solidFill>
          <a:latin typeface="Arial" charset="0"/>
          <a:ea typeface="Arial" charset="0"/>
          <a:cs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 kern="1200">
          <a:solidFill>
            <a:srgbClr val="444444"/>
          </a:solidFill>
          <a:latin typeface="Arial" charset="0"/>
          <a:ea typeface="Arial" charset="0"/>
          <a:cs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 kern="1200">
          <a:solidFill>
            <a:srgbClr val="444444"/>
          </a:solidFill>
          <a:latin typeface="Arial" charset="0"/>
          <a:ea typeface="Arial" charset="0"/>
          <a:cs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 kern="1200">
          <a:solidFill>
            <a:srgbClr val="444444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805264"/>
            <a:ext cx="1968386" cy="67086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3603600" cy="908720"/>
          </a:xfrm>
          <a:prstGeom prst="rect">
            <a:avLst/>
          </a:prstGeom>
          <a:solidFill>
            <a:srgbClr val="696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467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kern="1200">
          <a:solidFill>
            <a:schemeClr val="tx2"/>
          </a:solidFill>
          <a:latin typeface="Arial" charset="0"/>
          <a:ea typeface="Arial" charset="0"/>
          <a:cs typeface="Arial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0182AC"/>
          </a:solidFill>
          <a:latin typeface="Verdana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0182AC"/>
          </a:solidFill>
          <a:latin typeface="Verdana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0182AC"/>
          </a:solidFill>
          <a:latin typeface="Verdana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0182AC"/>
          </a:solidFill>
          <a:latin typeface="Verdana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0182AC"/>
          </a:solidFill>
          <a:latin typeface="Verdana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0182AC"/>
          </a:solidFill>
          <a:latin typeface="Verdana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0182AC"/>
          </a:solidFill>
          <a:latin typeface="Verdana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0182AC"/>
          </a:solidFill>
          <a:latin typeface="Verdan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 kern="1200">
          <a:solidFill>
            <a:srgbClr val="444444"/>
          </a:solidFill>
          <a:latin typeface="Arial" charset="0"/>
          <a:ea typeface="Arial" charset="0"/>
          <a:cs typeface="Arial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ern="1200">
          <a:solidFill>
            <a:srgbClr val="444444"/>
          </a:solidFill>
          <a:latin typeface="Arial" charset="0"/>
          <a:ea typeface="Arial" charset="0"/>
          <a:cs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 kern="1200">
          <a:solidFill>
            <a:srgbClr val="444444"/>
          </a:solidFill>
          <a:latin typeface="Arial" charset="0"/>
          <a:ea typeface="Arial" charset="0"/>
          <a:cs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 kern="1200">
          <a:solidFill>
            <a:srgbClr val="444444"/>
          </a:solidFill>
          <a:latin typeface="Arial" charset="0"/>
          <a:ea typeface="Arial" charset="0"/>
          <a:cs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 kern="1200">
          <a:solidFill>
            <a:srgbClr val="444444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805264"/>
            <a:ext cx="1968386" cy="67086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3603600" cy="908720"/>
          </a:xfrm>
          <a:prstGeom prst="rect">
            <a:avLst/>
          </a:prstGeom>
          <a:solidFill>
            <a:srgbClr val="94B8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321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kern="1200">
          <a:solidFill>
            <a:schemeClr val="tx2"/>
          </a:solidFill>
          <a:latin typeface="Arial" charset="0"/>
          <a:ea typeface="Arial" charset="0"/>
          <a:cs typeface="Arial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0182AC"/>
          </a:solidFill>
          <a:latin typeface="Verdana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0182AC"/>
          </a:solidFill>
          <a:latin typeface="Verdana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0182AC"/>
          </a:solidFill>
          <a:latin typeface="Verdana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0182AC"/>
          </a:solidFill>
          <a:latin typeface="Verdana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0182AC"/>
          </a:solidFill>
          <a:latin typeface="Verdana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0182AC"/>
          </a:solidFill>
          <a:latin typeface="Verdana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0182AC"/>
          </a:solidFill>
          <a:latin typeface="Verdana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0182AC"/>
          </a:solidFill>
          <a:latin typeface="Verdan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 kern="1200">
          <a:solidFill>
            <a:srgbClr val="444444"/>
          </a:solidFill>
          <a:latin typeface="Arial" charset="0"/>
          <a:ea typeface="Arial" charset="0"/>
          <a:cs typeface="Arial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ern="1200">
          <a:solidFill>
            <a:srgbClr val="444444"/>
          </a:solidFill>
          <a:latin typeface="Arial" charset="0"/>
          <a:ea typeface="Arial" charset="0"/>
          <a:cs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 kern="1200">
          <a:solidFill>
            <a:srgbClr val="444444"/>
          </a:solidFill>
          <a:latin typeface="Arial" charset="0"/>
          <a:ea typeface="Arial" charset="0"/>
          <a:cs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 kern="1200">
          <a:solidFill>
            <a:srgbClr val="444444"/>
          </a:solidFill>
          <a:latin typeface="Arial" charset="0"/>
          <a:ea typeface="Arial" charset="0"/>
          <a:cs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 kern="1200">
          <a:solidFill>
            <a:srgbClr val="444444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74638"/>
            <a:ext cx="8153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81534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pic>
        <p:nvPicPr>
          <p:cNvPr id="7" name="Picture 6"/>
          <p:cNvPicPr/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099581"/>
            <a:ext cx="1583690" cy="53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217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kern="1200">
          <a:solidFill>
            <a:schemeClr val="tx2"/>
          </a:solidFill>
          <a:latin typeface="Arial" charset="0"/>
          <a:ea typeface="Arial" charset="0"/>
          <a:cs typeface="Arial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0182AC"/>
          </a:solidFill>
          <a:latin typeface="Verdana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0182AC"/>
          </a:solidFill>
          <a:latin typeface="Verdana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0182AC"/>
          </a:solidFill>
          <a:latin typeface="Verdana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0182AC"/>
          </a:solidFill>
          <a:latin typeface="Verdana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0182AC"/>
          </a:solidFill>
          <a:latin typeface="Verdana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0182AC"/>
          </a:solidFill>
          <a:latin typeface="Verdana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0182AC"/>
          </a:solidFill>
          <a:latin typeface="Verdana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0182AC"/>
          </a:solidFill>
          <a:latin typeface="Verdan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 kern="1200">
          <a:solidFill>
            <a:srgbClr val="444444"/>
          </a:solidFill>
          <a:latin typeface="Arial" charset="0"/>
          <a:ea typeface="Arial" charset="0"/>
          <a:cs typeface="Arial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ern="1200">
          <a:solidFill>
            <a:srgbClr val="444444"/>
          </a:solidFill>
          <a:latin typeface="Arial" charset="0"/>
          <a:ea typeface="Arial" charset="0"/>
          <a:cs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 kern="1200">
          <a:solidFill>
            <a:srgbClr val="444444"/>
          </a:solidFill>
          <a:latin typeface="Arial" charset="0"/>
          <a:ea typeface="Arial" charset="0"/>
          <a:cs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 kern="1200">
          <a:solidFill>
            <a:srgbClr val="444444"/>
          </a:solidFill>
          <a:latin typeface="Arial" charset="0"/>
          <a:ea typeface="Arial" charset="0"/>
          <a:cs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 kern="1200">
          <a:solidFill>
            <a:srgbClr val="444444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A6D89-A4E2-4B41-A8DA-A9A549E45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Schola</a:t>
            </a:r>
            <a:r>
              <a:rPr lang="en-US" dirty="0"/>
              <a:t> </a:t>
            </a:r>
            <a:r>
              <a:rPr lang="en-US" dirty="0" err="1"/>
              <a:t>Europaea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02D664-0397-4050-B6F7-EC65C420E6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600200"/>
            <a:ext cx="8153400" cy="370100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800" dirty="0"/>
              <a:t>Rationalization of calculation of salaries of seconded staff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      Board of Governors April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194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123111"/>
            <a:ext cx="3275856" cy="707886"/>
          </a:xfrm>
        </p:spPr>
        <p:txBody>
          <a:bodyPr/>
          <a:lstStyle/>
          <a:p>
            <a:r>
              <a:rPr lang="en-US" dirty="0"/>
              <a:t>Scenario 2</a:t>
            </a:r>
            <a:br>
              <a:rPr lang="en-US" dirty="0"/>
            </a:br>
            <a:r>
              <a:rPr lang="en-GB" sz="1600" dirty="0"/>
              <a:t>Lump-sum Interim National Tax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8532440" y="6381328"/>
            <a:ext cx="3600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00">
                <a:solidFill>
                  <a:srgbClr val="696757"/>
                </a:solidFill>
              </a:defRPr>
            </a:lvl1pPr>
          </a:lstStyle>
          <a:p>
            <a:fld id="{2FF02435-7363-483D-A8CE-96D35BF6D4CA}" type="slidenum">
              <a:rPr lang="fr-BE"/>
              <a:pPr/>
              <a:t>10</a:t>
            </a:fld>
            <a:endParaRPr lang="fr-BE" dirty="0"/>
          </a:p>
        </p:txBody>
      </p:sp>
      <p:sp>
        <p:nvSpPr>
          <p:cNvPr id="12" name="Rectangle 11"/>
          <p:cNvSpPr/>
          <p:nvPr/>
        </p:nvSpPr>
        <p:spPr>
          <a:xfrm>
            <a:off x="251520" y="2492896"/>
            <a:ext cx="252028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00000"/>
              </a:lnSpc>
              <a:buFont typeface="Wingdings" panose="05000000000000000000" pitchFamily="2" charset="2"/>
              <a:buChar char="à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Creates huge imbalances due to non-harmonisation of taxation in Europe</a:t>
            </a:r>
          </a:p>
          <a:p>
            <a:pPr>
              <a:lnSpc>
                <a:spcPct val="100000"/>
              </a:lnSpc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171450" indent="-171450">
              <a:lnSpc>
                <a:spcPct val="100000"/>
              </a:lnSpc>
              <a:buFont typeface="Wingdings" panose="05000000000000000000" pitchFamily="2" charset="2"/>
              <a:buChar char="à"/>
            </a:pP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Does not rectify overall % of negative differential allowance</a:t>
            </a:r>
          </a:p>
          <a:p>
            <a:pPr marL="171450" indent="-171450">
              <a:lnSpc>
                <a:spcPct val="100000"/>
              </a:lnSpc>
              <a:buFont typeface="Wingdings" panose="05000000000000000000" pitchFamily="2" charset="2"/>
              <a:buChar char="à"/>
            </a:pPr>
            <a:endParaRPr lang="en-GB" sz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5353458"/>
              </p:ext>
            </p:extLst>
          </p:nvPr>
        </p:nvGraphicFramePr>
        <p:xfrm>
          <a:off x="3006621" y="2492896"/>
          <a:ext cx="5906084" cy="36945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/>
          <p:cNvSpPr/>
          <p:nvPr/>
        </p:nvSpPr>
        <p:spPr>
          <a:xfrm>
            <a:off x="251520" y="1340768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GB" dirty="0">
                <a:solidFill>
                  <a:srgbClr val="696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dirty="0">
                <a:solidFill>
                  <a:srgbClr val="696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lump-sum amount (average national tax) is put as interim National Tax. </a:t>
            </a:r>
            <a:endParaRPr lang="en-GB" dirty="0">
              <a:solidFill>
                <a:srgbClr val="6967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3831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76" y="2704817"/>
            <a:ext cx="7671320" cy="2994139"/>
          </a:xfrm>
          <a:prstGeom prst="rect">
            <a:avLst/>
          </a:prstGeom>
        </p:spPr>
      </p:pic>
      <p:sp>
        <p:nvSpPr>
          <p:cNvPr id="4" name="Title 1"/>
          <p:cNvSpPr txBox="1">
            <a:spLocks noGrp="1"/>
          </p:cNvSpPr>
          <p:nvPr>
            <p:ph type="ctrTitle"/>
          </p:nvPr>
        </p:nvSpPr>
        <p:spPr>
          <a:xfrm>
            <a:off x="251520" y="123111"/>
            <a:ext cx="3275856" cy="707886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algn="l" rtl="0" eaLnBrk="1" fontAlgn="t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182AC"/>
                </a:solidFill>
                <a:latin typeface="Verdana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182AC"/>
                </a:solidFill>
                <a:latin typeface="Verdana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182AC"/>
                </a:solidFill>
                <a:latin typeface="Verdana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182AC"/>
                </a:solidFill>
                <a:latin typeface="Verdana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182AC"/>
                </a:solidFill>
                <a:latin typeface="Verdana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182AC"/>
                </a:solidFill>
                <a:latin typeface="Verdana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182AC"/>
                </a:solidFill>
                <a:latin typeface="Verdana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182AC"/>
                </a:solidFill>
                <a:latin typeface="Verdana" charset="0"/>
              </a:defRPr>
            </a:lvl9pPr>
          </a:lstStyle>
          <a:p>
            <a:r>
              <a:rPr lang="en-US" dirty="0"/>
              <a:t>Scenario 3</a:t>
            </a:r>
            <a:br>
              <a:rPr lang="en-US" dirty="0"/>
            </a:br>
            <a:r>
              <a:rPr lang="en-GB" sz="1600" dirty="0"/>
              <a:t>Proportional Interim Tax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8532440" y="6381328"/>
            <a:ext cx="3600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00">
                <a:solidFill>
                  <a:srgbClr val="696757"/>
                </a:solidFill>
              </a:defRPr>
            </a:lvl1pPr>
          </a:lstStyle>
          <a:p>
            <a:fld id="{2FF02435-7363-483D-A8CE-96D35BF6D4CA}" type="slidenum">
              <a:rPr lang="fr-BE"/>
              <a:pPr/>
              <a:t>11</a:t>
            </a:fld>
            <a:endParaRPr lang="fr-BE" dirty="0"/>
          </a:p>
        </p:txBody>
      </p:sp>
      <p:sp>
        <p:nvSpPr>
          <p:cNvPr id="7" name="Rectangle 6"/>
          <p:cNvSpPr/>
          <p:nvPr/>
        </p:nvSpPr>
        <p:spPr>
          <a:xfrm>
            <a:off x="628675" y="1134872"/>
            <a:ext cx="7903765" cy="103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696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interim National Tax is set at 80% of national tax during the year.</a:t>
            </a:r>
          </a:p>
          <a:p>
            <a:pPr lvl="0">
              <a:spcBef>
                <a:spcPct val="20000"/>
              </a:spcBef>
            </a:pPr>
            <a:r>
              <a:rPr lang="en-GB" dirty="0">
                <a:solidFill>
                  <a:srgbClr val="696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lvl="0" indent="-28575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696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proportionality respects the different tax legislation.</a:t>
            </a:r>
          </a:p>
        </p:txBody>
      </p:sp>
    </p:spTree>
    <p:extLst>
      <p:ext uri="{BB962C8B-B14F-4D97-AF65-F5344CB8AC3E}">
        <p14:creationId xmlns:p14="http://schemas.microsoft.com/office/powerpoint/2010/main" val="13646214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1187624" y="2060848"/>
          <a:ext cx="6895678" cy="3561198"/>
        </p:xfrm>
        <a:graphic>
          <a:graphicData uri="http://schemas.openxmlformats.org/drawingml/2006/table">
            <a:tbl>
              <a:tblPr/>
              <a:tblGrid>
                <a:gridCol w="1093587">
                  <a:extLst>
                    <a:ext uri="{9D8B030D-6E8A-4147-A177-3AD203B41FA5}">
                      <a16:colId xmlns:a16="http://schemas.microsoft.com/office/drawing/2014/main" val="4221168334"/>
                    </a:ext>
                  </a:extLst>
                </a:gridCol>
                <a:gridCol w="718933">
                  <a:extLst>
                    <a:ext uri="{9D8B030D-6E8A-4147-A177-3AD203B41FA5}">
                      <a16:colId xmlns:a16="http://schemas.microsoft.com/office/drawing/2014/main" val="856943958"/>
                    </a:ext>
                  </a:extLst>
                </a:gridCol>
                <a:gridCol w="810065">
                  <a:extLst>
                    <a:ext uri="{9D8B030D-6E8A-4147-A177-3AD203B41FA5}">
                      <a16:colId xmlns:a16="http://schemas.microsoft.com/office/drawing/2014/main" val="2826689000"/>
                    </a:ext>
                  </a:extLst>
                </a:gridCol>
                <a:gridCol w="486039">
                  <a:extLst>
                    <a:ext uri="{9D8B030D-6E8A-4147-A177-3AD203B41FA5}">
                      <a16:colId xmlns:a16="http://schemas.microsoft.com/office/drawing/2014/main" val="313774004"/>
                    </a:ext>
                  </a:extLst>
                </a:gridCol>
                <a:gridCol w="486039">
                  <a:extLst>
                    <a:ext uri="{9D8B030D-6E8A-4147-A177-3AD203B41FA5}">
                      <a16:colId xmlns:a16="http://schemas.microsoft.com/office/drawing/2014/main" val="4045404247"/>
                    </a:ext>
                  </a:extLst>
                </a:gridCol>
                <a:gridCol w="1032833">
                  <a:extLst>
                    <a:ext uri="{9D8B030D-6E8A-4147-A177-3AD203B41FA5}">
                      <a16:colId xmlns:a16="http://schemas.microsoft.com/office/drawing/2014/main" val="1743503395"/>
                    </a:ext>
                  </a:extLst>
                </a:gridCol>
                <a:gridCol w="2268182">
                  <a:extLst>
                    <a:ext uri="{9D8B030D-6E8A-4147-A177-3AD203B41FA5}">
                      <a16:colId xmlns:a16="http://schemas.microsoft.com/office/drawing/2014/main" val="745967105"/>
                    </a:ext>
                  </a:extLst>
                </a:gridCol>
              </a:tblGrid>
              <a:tr h="43865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Net with Proportional Tax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effectLst/>
                          <a:latin typeface="Arial" panose="020B0604020202020204" pitchFamily="34" charset="0"/>
                        </a:rPr>
                        <a:t>Total number of files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effectLst/>
                          <a:latin typeface="Arial" panose="020B0604020202020204" pitchFamily="34" charset="0"/>
                        </a:rPr>
                        <a:t>New staff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effectLst/>
                          <a:latin typeface="Arial" panose="020B0604020202020204" pitchFamily="34" charset="0"/>
                        </a:rPr>
                        <a:t>Old Staff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effectLst/>
                          <a:latin typeface="Arial" panose="020B0604020202020204" pitchFamily="34" charset="0"/>
                        </a:rPr>
                        <a:t>Monthly average loss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Nationality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4264972"/>
                  </a:ext>
                </a:extLst>
              </a:tr>
              <a:tr h="3866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&lt;0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0,66%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431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LU, DE</a:t>
                      </a:r>
                    </a:p>
                  </a:txBody>
                  <a:tcPr marL="10423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401854"/>
                  </a:ext>
                </a:extLst>
              </a:tr>
              <a:tr h="3866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0 - 12.000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2,63%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203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BE, DE, DK, IE</a:t>
                      </a:r>
                    </a:p>
                  </a:txBody>
                  <a:tcPr marL="10423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4122206"/>
                  </a:ext>
                </a:extLst>
              </a:tr>
              <a:tr h="3866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12.001 - 25.000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12,47%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57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55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213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AT, BE, CZ, DE, DK, ES, FI, FR, GB, IE, IT, NL</a:t>
                      </a:r>
                    </a:p>
                  </a:txBody>
                  <a:tcPr marL="10423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245551"/>
                  </a:ext>
                </a:extLst>
              </a:tr>
              <a:tr h="3866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25.001 - 50.000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38,51%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176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effectLst/>
                          <a:latin typeface="Arial" panose="020B0604020202020204" pitchFamily="34" charset="0"/>
                        </a:rPr>
                        <a:t>144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152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AT, BE, DE, DK, EE, ES, FI, FR, GB, HU, IE, IT, LU, MT, NL, PL, PT, SE</a:t>
                      </a:r>
                    </a:p>
                  </a:txBody>
                  <a:tcPr marL="10423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0089877"/>
                  </a:ext>
                </a:extLst>
              </a:tr>
              <a:tr h="3866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50.001 - 75.000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33,04%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151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72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79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112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effectLst/>
                          <a:latin typeface="Arial" panose="020B0604020202020204" pitchFamily="34" charset="0"/>
                        </a:rPr>
                        <a:t>AT, BE, BG, CZ, DE, DK, EE, ES, FI, FR, GB, GR, HU, IE, IT, LT, NL, PL, PT, RO, SE, SI, SK</a:t>
                      </a:r>
                    </a:p>
                  </a:txBody>
                  <a:tcPr marL="10423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4406907"/>
                  </a:ext>
                </a:extLst>
              </a:tr>
              <a:tr h="3866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75.001 - 100.000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11,38%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77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AT, BE, CZ, DE, ES, FR, GB, GR, HU, IT, LT, LV, MT, PL, PT, SK</a:t>
                      </a:r>
                    </a:p>
                  </a:txBody>
                  <a:tcPr marL="10423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8365123"/>
                  </a:ext>
                </a:extLst>
              </a:tr>
              <a:tr h="3866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&gt; 100.000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1,31%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67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CZ, GB, GR, IT, LT, PT</a:t>
                      </a:r>
                    </a:p>
                  </a:txBody>
                  <a:tcPr marL="10423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406708"/>
                  </a:ext>
                </a:extLst>
              </a:tr>
              <a:tr h="3271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100,00%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457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effectLst/>
                          <a:latin typeface="Arial" panose="020B0604020202020204" pitchFamily="34" charset="0"/>
                        </a:rPr>
                        <a:t>302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effectLst/>
                          <a:latin typeface="Arial" panose="020B0604020202020204" pitchFamily="34" charset="0"/>
                        </a:rPr>
                        <a:t>155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2394810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532440" y="6381328"/>
            <a:ext cx="3600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00">
                <a:solidFill>
                  <a:srgbClr val="696757"/>
                </a:solidFill>
              </a:defRPr>
            </a:lvl1pPr>
          </a:lstStyle>
          <a:p>
            <a:fld id="{2FF02435-7363-483D-A8CE-96D35BF6D4CA}" type="slidenum">
              <a:rPr lang="fr-BE"/>
              <a:pPr/>
              <a:t>12</a:t>
            </a:fld>
            <a:endParaRPr lang="fr-BE" dirty="0"/>
          </a:p>
        </p:txBody>
      </p:sp>
      <p:sp>
        <p:nvSpPr>
          <p:cNvPr id="8" name="Title 1"/>
          <p:cNvSpPr txBox="1">
            <a:spLocks noGrp="1"/>
          </p:cNvSpPr>
          <p:nvPr>
            <p:ph type="ctrTitle"/>
          </p:nvPr>
        </p:nvSpPr>
        <p:spPr>
          <a:xfrm>
            <a:off x="251520" y="123111"/>
            <a:ext cx="3275856" cy="707886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algn="l" rtl="0" eaLnBrk="1" fontAlgn="t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182AC"/>
                </a:solidFill>
                <a:latin typeface="Verdana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182AC"/>
                </a:solidFill>
                <a:latin typeface="Verdana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182AC"/>
                </a:solidFill>
                <a:latin typeface="Verdana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182AC"/>
                </a:solidFill>
                <a:latin typeface="Verdana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182AC"/>
                </a:solidFill>
                <a:latin typeface="Verdana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182AC"/>
                </a:solidFill>
                <a:latin typeface="Verdana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182AC"/>
                </a:solidFill>
                <a:latin typeface="Verdana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182AC"/>
                </a:solidFill>
                <a:latin typeface="Verdana" charset="0"/>
              </a:defRPr>
            </a:lvl9pPr>
          </a:lstStyle>
          <a:p>
            <a:r>
              <a:rPr lang="en-US" dirty="0"/>
              <a:t>Alternative 3</a:t>
            </a:r>
            <a:br>
              <a:rPr lang="en-US" dirty="0"/>
            </a:br>
            <a:r>
              <a:rPr lang="en-GB" sz="1600" dirty="0"/>
              <a:t>Proportional Interim Tax</a:t>
            </a:r>
            <a:endParaRPr lang="en-US" sz="1600" dirty="0"/>
          </a:p>
        </p:txBody>
      </p:sp>
      <p:sp>
        <p:nvSpPr>
          <p:cNvPr id="10" name="Rectangle 9"/>
          <p:cNvSpPr/>
          <p:nvPr/>
        </p:nvSpPr>
        <p:spPr>
          <a:xfrm>
            <a:off x="282026" y="1196752"/>
            <a:ext cx="82504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2000" dirty="0">
                <a:solidFill>
                  <a:srgbClr val="696757"/>
                </a:solidFill>
                <a:latin typeface="Arial" charset="0"/>
                <a:cs typeface="Arial" charset="0"/>
              </a:rPr>
              <a:t>The following table summarizes the impact on the NET EU salary in the case a proportional amount is put as interim National Tax (Alternative 3)</a:t>
            </a:r>
          </a:p>
        </p:txBody>
      </p:sp>
      <p:sp>
        <p:nvSpPr>
          <p:cNvPr id="11" name="Oval 10"/>
          <p:cNvSpPr/>
          <p:nvPr/>
        </p:nvSpPr>
        <p:spPr>
          <a:xfrm>
            <a:off x="2339752" y="2636912"/>
            <a:ext cx="504056" cy="2676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Connector 11"/>
          <p:cNvCxnSpPr/>
          <p:nvPr/>
        </p:nvCxnSpPr>
        <p:spPr>
          <a:xfrm>
            <a:off x="5076056" y="2852936"/>
            <a:ext cx="36004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51520" y="2937059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>
                <a:solidFill>
                  <a:srgbClr val="FF0000"/>
                </a:solidFill>
              </a:rPr>
              <a:t>LOW RANGE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4611" y="3773651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>
                <a:solidFill>
                  <a:srgbClr val="FF0000"/>
                </a:solidFill>
              </a:rPr>
              <a:t>MIDDLE RANGE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4611" y="4489825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>
                <a:solidFill>
                  <a:srgbClr val="FF0000"/>
                </a:solidFill>
              </a:rPr>
              <a:t>HIGH RANGE</a:t>
            </a:r>
          </a:p>
        </p:txBody>
      </p:sp>
      <p:sp>
        <p:nvSpPr>
          <p:cNvPr id="3" name="Right Arrow 2"/>
          <p:cNvSpPr/>
          <p:nvPr/>
        </p:nvSpPr>
        <p:spPr>
          <a:xfrm>
            <a:off x="899592" y="3068960"/>
            <a:ext cx="209115" cy="144016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ight Arrow 14"/>
          <p:cNvSpPr/>
          <p:nvPr/>
        </p:nvSpPr>
        <p:spPr>
          <a:xfrm>
            <a:off x="906501" y="3938692"/>
            <a:ext cx="209115" cy="144016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ight Arrow 15"/>
          <p:cNvSpPr/>
          <p:nvPr/>
        </p:nvSpPr>
        <p:spPr>
          <a:xfrm>
            <a:off x="899591" y="4643001"/>
            <a:ext cx="209115" cy="144016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13183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51520" y="0"/>
            <a:ext cx="3275856" cy="830997"/>
          </a:xfrm>
        </p:spPr>
        <p:txBody>
          <a:bodyPr/>
          <a:lstStyle/>
          <a:p>
            <a:r>
              <a:rPr lang="en-US" dirty="0"/>
              <a:t>Overview of scenarios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8424" y="6381328"/>
            <a:ext cx="4320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00">
                <a:solidFill>
                  <a:srgbClr val="696757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F02435-7363-483D-A8CE-96D35BF6D4CA}" type="slidenum">
              <a:rPr kumimoji="0" lang="fr-BE" sz="1000" b="0" i="0" u="none" strike="noStrike" kern="1200" cap="none" spc="0" normalizeH="0" baseline="0" noProof="0">
                <a:ln>
                  <a:noFill/>
                </a:ln>
                <a:solidFill>
                  <a:srgbClr val="696757"/>
                </a:solidFill>
                <a:effectLst/>
                <a:uLnTx/>
                <a:uFillTx/>
                <a:latin typeface="Verdana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r-BE" sz="1000" b="0" i="0" u="none" strike="noStrike" kern="1200" cap="none" spc="0" normalizeH="0" baseline="0" noProof="0" dirty="0">
              <a:ln>
                <a:noFill/>
              </a:ln>
              <a:solidFill>
                <a:srgbClr val="696757"/>
              </a:solidFill>
              <a:effectLst/>
              <a:uLnTx/>
              <a:uFillTx/>
              <a:latin typeface="Verdana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980728"/>
            <a:ext cx="8178281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0686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532440" y="6381328"/>
            <a:ext cx="3600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00">
                <a:solidFill>
                  <a:srgbClr val="696757"/>
                </a:solidFill>
              </a:defRPr>
            </a:lvl1pPr>
          </a:lstStyle>
          <a:p>
            <a:fld id="{2FF02435-7363-483D-A8CE-96D35BF6D4CA}" type="slidenum">
              <a:rPr lang="fr-BE"/>
              <a:pPr/>
              <a:t>14</a:t>
            </a:fld>
            <a:endParaRPr lang="fr-BE" dirty="0"/>
          </a:p>
        </p:txBody>
      </p:sp>
      <p:sp>
        <p:nvSpPr>
          <p:cNvPr id="8" name="Title 1"/>
          <p:cNvSpPr txBox="1">
            <a:spLocks noGrp="1"/>
          </p:cNvSpPr>
          <p:nvPr>
            <p:ph type="ctrTitle"/>
          </p:nvPr>
        </p:nvSpPr>
        <p:spPr>
          <a:xfrm>
            <a:off x="251520" y="0"/>
            <a:ext cx="3275856" cy="830997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algn="l" rtl="0" eaLnBrk="1" fontAlgn="t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182AC"/>
                </a:solidFill>
                <a:latin typeface="Verdana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182AC"/>
                </a:solidFill>
                <a:latin typeface="Verdana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182AC"/>
                </a:solidFill>
                <a:latin typeface="Verdana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182AC"/>
                </a:solidFill>
                <a:latin typeface="Verdana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182AC"/>
                </a:solidFill>
                <a:latin typeface="Verdana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182AC"/>
                </a:solidFill>
                <a:latin typeface="Verdana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182AC"/>
                </a:solidFill>
                <a:latin typeface="Verdana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182AC"/>
                </a:solidFill>
                <a:latin typeface="Verdana" charset="0"/>
              </a:defRPr>
            </a:lvl9pPr>
          </a:lstStyle>
          <a:p>
            <a:r>
              <a:rPr lang="en-US" dirty="0"/>
              <a:t>Proposed </a:t>
            </a:r>
            <a:br>
              <a:rPr lang="en-US" dirty="0"/>
            </a:br>
            <a:r>
              <a:rPr lang="en-US" dirty="0"/>
              <a:t>Legal modification</a:t>
            </a:r>
            <a:endParaRPr lang="en-US" sz="1600" dirty="0"/>
          </a:p>
        </p:txBody>
      </p:sp>
      <p:sp>
        <p:nvSpPr>
          <p:cNvPr id="10" name="Rectangle 9"/>
          <p:cNvSpPr/>
          <p:nvPr/>
        </p:nvSpPr>
        <p:spPr>
          <a:xfrm>
            <a:off x="323528" y="1196752"/>
            <a:ext cx="8208912" cy="433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2000" dirty="0">
                <a:solidFill>
                  <a:srgbClr val="696757"/>
                </a:solidFill>
                <a:latin typeface="Arial" charset="0"/>
                <a:cs typeface="Arial" charset="0"/>
              </a:rPr>
              <a:t>Scenario 3: Proportional Interim Tax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696757"/>
              </a:solidFill>
              <a:latin typeface="Arial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96757"/>
                </a:solidFill>
                <a:latin typeface="Arial" charset="0"/>
                <a:cs typeface="Arial" charset="0"/>
              </a:rPr>
              <a:t>Interim calculation of European complement by taking 80% of national tax in article 49.2 c) of Regulation for Seconded Staff              </a:t>
            </a:r>
            <a:endParaRPr lang="fr-BE" dirty="0">
              <a:solidFill>
                <a:srgbClr val="696757"/>
              </a:solidFill>
              <a:latin typeface="Arial" charset="0"/>
              <a:cs typeface="Arial" charset="0"/>
            </a:endParaRP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dirty="0">
              <a:solidFill>
                <a:srgbClr val="696757"/>
              </a:solidFill>
              <a:latin typeface="Arial" charset="0"/>
              <a:cs typeface="Arial" charset="0"/>
            </a:endParaRPr>
          </a:p>
          <a:p>
            <a:pPr lvl="0">
              <a:spcBef>
                <a:spcPct val="20000"/>
              </a:spcBef>
            </a:pPr>
            <a:r>
              <a:rPr lang="en-US" sz="2000" dirty="0">
                <a:solidFill>
                  <a:srgbClr val="696757"/>
                </a:solidFill>
                <a:latin typeface="Arial" charset="0"/>
                <a:cs typeface="Arial" charset="0"/>
              </a:rPr>
              <a:t>Accompanying measures discussed at the Budget Committee</a:t>
            </a:r>
          </a:p>
          <a:p>
            <a:pPr lvl="0">
              <a:spcBef>
                <a:spcPct val="20000"/>
              </a:spcBef>
            </a:pPr>
            <a:endParaRPr lang="en-US" dirty="0">
              <a:solidFill>
                <a:srgbClr val="696757"/>
              </a:solidFill>
              <a:latin typeface="Arial" charset="0"/>
              <a:cs typeface="Arial" charset="0"/>
            </a:endParaRPr>
          </a:p>
          <a:p>
            <a:pPr marL="285750" lvl="0" indent="-28575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696757"/>
                </a:solidFill>
                <a:latin typeface="Arial" charset="0"/>
                <a:cs typeface="Arial" charset="0"/>
              </a:rPr>
              <a:t>Improved information to seconded staff about rights and obligations</a:t>
            </a:r>
          </a:p>
          <a:p>
            <a:pPr marL="285750" lvl="0" indent="-28575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696757"/>
                </a:solidFill>
                <a:latin typeface="Arial" charset="0"/>
                <a:cs typeface="Arial" charset="0"/>
              </a:rPr>
              <a:t>Shorter timeframe for final calculation</a:t>
            </a:r>
          </a:p>
          <a:p>
            <a:pPr marL="285750" lvl="0" indent="-28575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696757"/>
                </a:solidFill>
                <a:latin typeface="Arial" charset="0"/>
                <a:cs typeface="Arial" charset="0"/>
              </a:rPr>
              <a:t>Review after two years</a:t>
            </a:r>
          </a:p>
          <a:p>
            <a:pPr lvl="0">
              <a:spcBef>
                <a:spcPct val="20000"/>
              </a:spcBef>
            </a:pPr>
            <a:endParaRPr lang="en-US" dirty="0">
              <a:solidFill>
                <a:srgbClr val="696757"/>
              </a:solidFill>
              <a:latin typeface="Arial" charset="0"/>
              <a:cs typeface="Arial" charset="0"/>
            </a:endParaRPr>
          </a:p>
          <a:p>
            <a:pPr lvl="0">
              <a:spcBef>
                <a:spcPct val="20000"/>
              </a:spcBef>
            </a:pPr>
            <a:r>
              <a:rPr lang="en-US" sz="2000" dirty="0">
                <a:solidFill>
                  <a:srgbClr val="696757"/>
                </a:solidFill>
                <a:latin typeface="Arial" charset="0"/>
                <a:cs typeface="Arial" charset="0"/>
              </a:rPr>
              <a:t>Entry into force September 2020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fr-BE" dirty="0">
              <a:solidFill>
                <a:srgbClr val="696757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2197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20072" y="4293096"/>
            <a:ext cx="3456384" cy="964704"/>
          </a:xfrm>
        </p:spPr>
        <p:txBody>
          <a:bodyPr/>
          <a:lstStyle/>
          <a:p>
            <a:r>
              <a:rPr lang="en-US" dirty="0"/>
              <a:t>Thank you very much</a:t>
            </a:r>
          </a:p>
        </p:txBody>
      </p:sp>
    </p:spTree>
    <p:extLst>
      <p:ext uri="{BB962C8B-B14F-4D97-AF65-F5344CB8AC3E}">
        <p14:creationId xmlns:p14="http://schemas.microsoft.com/office/powerpoint/2010/main" val="12661152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532440" y="6381328"/>
            <a:ext cx="3600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00">
                <a:solidFill>
                  <a:srgbClr val="696757"/>
                </a:solidFill>
              </a:defRPr>
            </a:lvl1pPr>
          </a:lstStyle>
          <a:p>
            <a:fld id="{2FF02435-7363-483D-A8CE-96D35BF6D4CA}" type="slidenum">
              <a:rPr lang="fr-BE"/>
              <a:pPr/>
              <a:t>16</a:t>
            </a:fld>
            <a:endParaRPr lang="fr-BE" dirty="0"/>
          </a:p>
        </p:txBody>
      </p:sp>
      <p:sp>
        <p:nvSpPr>
          <p:cNvPr id="6" name="Rectangle 5"/>
          <p:cNvSpPr/>
          <p:nvPr/>
        </p:nvSpPr>
        <p:spPr>
          <a:xfrm>
            <a:off x="282026" y="1196752"/>
            <a:ext cx="79037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2000" dirty="0">
                <a:solidFill>
                  <a:srgbClr val="696757"/>
                </a:solidFill>
                <a:latin typeface="Arial" charset="0"/>
                <a:cs typeface="Arial" charset="0"/>
              </a:rPr>
              <a:t>The following table summarizes the impact on the NET EU salary in the case a lump-sum amount is put as interim National Tax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2204864"/>
            <a:ext cx="5988864" cy="315926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51520" y="123111"/>
            <a:ext cx="3275856" cy="707886"/>
          </a:xfrm>
        </p:spPr>
        <p:txBody>
          <a:bodyPr/>
          <a:lstStyle/>
          <a:p>
            <a:r>
              <a:rPr lang="en-US" dirty="0"/>
              <a:t>Alternative 2</a:t>
            </a:r>
            <a:br>
              <a:rPr lang="en-US" dirty="0"/>
            </a:br>
            <a:r>
              <a:rPr lang="en-GB" sz="1600" dirty="0"/>
              <a:t>Lump-sum Interim National Tax</a:t>
            </a:r>
            <a:endParaRPr lang="en-US" sz="1600" dirty="0"/>
          </a:p>
        </p:txBody>
      </p:sp>
      <p:sp>
        <p:nvSpPr>
          <p:cNvPr id="10" name="Oval 9"/>
          <p:cNvSpPr/>
          <p:nvPr/>
        </p:nvSpPr>
        <p:spPr>
          <a:xfrm>
            <a:off x="2123728" y="2564904"/>
            <a:ext cx="504056" cy="2676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>
            <a:off x="4572000" y="2780928"/>
            <a:ext cx="36004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195736" y="4005064"/>
            <a:ext cx="432048" cy="10081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375756" y="5013176"/>
            <a:ext cx="180020" cy="65118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283105" y="5664357"/>
            <a:ext cx="5453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50%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535996" y="4002076"/>
            <a:ext cx="432048" cy="10081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7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369332"/>
            <a:ext cx="3275856" cy="461665"/>
          </a:xfrm>
        </p:spPr>
        <p:txBody>
          <a:bodyPr/>
          <a:lstStyle/>
          <a:p>
            <a:r>
              <a:rPr lang="en-US" dirty="0"/>
              <a:t>Remuneration Art. 49</a:t>
            </a:r>
          </a:p>
        </p:txBody>
      </p:sp>
      <p:sp>
        <p:nvSpPr>
          <p:cNvPr id="4" name="Rectangle 3"/>
          <p:cNvSpPr/>
          <p:nvPr/>
        </p:nvSpPr>
        <p:spPr>
          <a:xfrm>
            <a:off x="1656562" y="3389546"/>
            <a:ext cx="2652473" cy="1871846"/>
          </a:xfrm>
          <a:prstGeom prst="rect">
            <a:avLst/>
          </a:prstGeom>
          <a:solidFill>
            <a:srgbClr val="1F497D">
              <a:lumMod val="40000"/>
              <a:lumOff val="60000"/>
            </a:srgbClr>
          </a:solidFill>
          <a:ln w="25400" cap="flat" cmpd="sng" algn="ctr">
            <a:solidFill>
              <a:srgbClr val="4F81BD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09091" y="3388545"/>
            <a:ext cx="2652473" cy="961905"/>
          </a:xfrm>
          <a:prstGeom prst="rect">
            <a:avLst/>
          </a:prstGeom>
          <a:solidFill>
            <a:srgbClr val="9BBB59">
              <a:lumMod val="40000"/>
              <a:lumOff val="60000"/>
            </a:srgbClr>
          </a:solidFill>
          <a:ln w="25400" cap="flat" cmpd="sng" algn="ctr">
            <a:solidFill>
              <a:srgbClr val="9BBB59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44739" y="3506408"/>
            <a:ext cx="2664296" cy="176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400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Basic salary		3.704,38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400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Household allowance	   250,10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400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Dep. child allowance	   769,20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400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Health Insurance	    -40,75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400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Accident insurance	      -3,70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400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Temporary contribution 	    -37,43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400" dirty="0" err="1">
                <a:solidFill>
                  <a:srgbClr val="4F81BD">
                    <a:lumMod val="75000"/>
                  </a:srgbClr>
                </a:solidFill>
                <a:latin typeface="Calibri"/>
              </a:rPr>
              <a:t>Europeen</a:t>
            </a:r>
            <a:r>
              <a:rPr lang="en-GB" sz="1400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 Tax </a:t>
            </a:r>
            <a:r>
              <a:rPr lang="en-GB" sz="1400" baseline="30000" dirty="0">
                <a:solidFill>
                  <a:srgbClr val="FF0000"/>
                </a:solidFill>
                <a:latin typeface="Calibri"/>
              </a:rPr>
              <a:t>(*)</a:t>
            </a:r>
            <a:r>
              <a:rPr lang="en-GB" sz="1100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	 </a:t>
            </a:r>
            <a:r>
              <a:rPr lang="en-GB" sz="1400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- 131,01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sz="1100" dirty="0">
              <a:solidFill>
                <a:srgbClr val="4F81BD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58037" y="2940357"/>
            <a:ext cx="26509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600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European Remuneration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13947" y="2922944"/>
            <a:ext cx="27698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600" dirty="0">
                <a:solidFill>
                  <a:srgbClr val="9BBB59">
                    <a:lumMod val="75000"/>
                  </a:srgbClr>
                </a:solidFill>
                <a:latin typeface="Calibri"/>
              </a:rPr>
              <a:t>National Remuneration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4409091" y="4367381"/>
            <a:ext cx="2642414" cy="925672"/>
          </a:xfrm>
          <a:prstGeom prst="rect">
            <a:avLst/>
          </a:prstGeom>
          <a:pattFill prst="ltUpDiag">
            <a:fgClr>
              <a:srgbClr val="C0504D">
                <a:lumMod val="40000"/>
                <a:lumOff val="60000"/>
              </a:srgbClr>
            </a:fgClr>
            <a:bgClr>
              <a:sysClr val="window" lastClr="FFFFFF"/>
            </a:bgClr>
          </a:pattFill>
          <a:ln w="25400" cap="flat" cmpd="sng" algn="ctr">
            <a:noFill/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31840" y="5585465"/>
            <a:ext cx="538509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600" u="sng" dirty="0">
                <a:solidFill>
                  <a:srgbClr val="FF0000"/>
                </a:solidFill>
                <a:latin typeface="Calibri"/>
              </a:rPr>
              <a:t>This national tax is provisional!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sz="1100" i="1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41612" y="4385112"/>
            <a:ext cx="2805930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600" dirty="0">
                <a:solidFill>
                  <a:srgbClr val="C0504D">
                    <a:lumMod val="75000"/>
                  </a:srgbClr>
                </a:solidFill>
                <a:latin typeface="Calibri"/>
              </a:rPr>
              <a:t>Seconded Staff Remuneration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600" dirty="0">
                <a:solidFill>
                  <a:srgbClr val="C0504D">
                    <a:lumMod val="75000"/>
                  </a:srgbClr>
                </a:solidFill>
                <a:latin typeface="Calibri"/>
              </a:rPr>
              <a:t>= 2.299,15</a:t>
            </a:r>
          </a:p>
          <a:p>
            <a:pPr algn="ctr" fontAlgn="auto">
              <a:spcBef>
                <a:spcPts val="600"/>
              </a:spcBef>
              <a:spcAft>
                <a:spcPts val="0"/>
              </a:spcAft>
            </a:pPr>
            <a:r>
              <a:rPr lang="en-GB" sz="1200" baseline="30000" dirty="0">
                <a:solidFill>
                  <a:srgbClr val="FF0000"/>
                </a:solidFill>
                <a:latin typeface="Calibri"/>
              </a:rPr>
              <a:t>(*) Including an </a:t>
            </a:r>
            <a:r>
              <a:rPr lang="en-GB" sz="1200" u="sng" baseline="30000" dirty="0">
                <a:solidFill>
                  <a:srgbClr val="FF0000"/>
                </a:solidFill>
                <a:latin typeface="Calibri"/>
              </a:rPr>
              <a:t>interim</a:t>
            </a:r>
            <a:r>
              <a:rPr lang="en-GB" sz="1200" baseline="30000" dirty="0">
                <a:solidFill>
                  <a:srgbClr val="FF0000"/>
                </a:solidFill>
                <a:latin typeface="Calibri"/>
              </a:rPr>
              <a:t> differential adjustment of 541,05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200" baseline="30000" dirty="0">
                <a:solidFill>
                  <a:srgbClr val="FF0000"/>
                </a:solidFill>
                <a:latin typeface="Calibri"/>
              </a:rPr>
              <a:t>(672,06-131,01)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582" y="4056194"/>
            <a:ext cx="1421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BE" sz="1600" b="1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Total =</a:t>
            </a:r>
            <a:r>
              <a:rPr lang="fr-BE" sz="1600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 </a:t>
            </a:r>
            <a:r>
              <a:rPr lang="fr-BE" sz="1600" b="1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4.510,79</a:t>
            </a:r>
            <a:endParaRPr lang="en-US" sz="1200" b="1" dirty="0">
              <a:solidFill>
                <a:srgbClr val="4F81BD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13" name="Left Brace 12"/>
          <p:cNvSpPr/>
          <p:nvPr/>
        </p:nvSpPr>
        <p:spPr>
          <a:xfrm>
            <a:off x="1160017" y="3401601"/>
            <a:ext cx="360040" cy="1859791"/>
          </a:xfrm>
          <a:prstGeom prst="leftBrace">
            <a:avLst/>
          </a:prstGeom>
          <a:noFill/>
          <a:ln w="28575" cap="flat" cmpd="sng" algn="ctr">
            <a:solidFill>
              <a:srgbClr val="4F81BD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89180" y="3742433"/>
            <a:ext cx="14712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BE" sz="1200" b="1" dirty="0">
                <a:solidFill>
                  <a:srgbClr val="9BBB59">
                    <a:lumMod val="75000"/>
                  </a:srgbClr>
                </a:solidFill>
                <a:latin typeface="Calibri"/>
              </a:rPr>
              <a:t>2.211,64</a:t>
            </a:r>
            <a:endParaRPr lang="en-US" sz="1200" b="1" dirty="0">
              <a:solidFill>
                <a:srgbClr val="9BBB59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82799" y="4674688"/>
            <a:ext cx="787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BE" sz="1200" b="1" dirty="0">
                <a:solidFill>
                  <a:srgbClr val="C0504D">
                    <a:lumMod val="75000"/>
                  </a:srgbClr>
                </a:solidFill>
                <a:latin typeface="Calibri"/>
              </a:rPr>
              <a:t>2.299,15</a:t>
            </a:r>
            <a:endParaRPr lang="en-US" sz="1200" b="1" dirty="0">
              <a:solidFill>
                <a:srgbClr val="C0504D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16" name="Left Brace 15"/>
          <p:cNvSpPr/>
          <p:nvPr/>
        </p:nvSpPr>
        <p:spPr>
          <a:xfrm rot="10800000">
            <a:off x="7009958" y="4353259"/>
            <a:ext cx="360040" cy="939794"/>
          </a:xfrm>
          <a:prstGeom prst="leftBrace">
            <a:avLst>
              <a:gd name="adj1" fmla="val 26804"/>
              <a:gd name="adj2" fmla="val 50000"/>
            </a:avLst>
          </a:prstGeom>
          <a:noFill/>
          <a:ln w="9525" cap="flat" cmpd="sng" algn="ctr">
            <a:solidFill>
              <a:srgbClr val="C0504D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Left Brace 16"/>
          <p:cNvSpPr/>
          <p:nvPr/>
        </p:nvSpPr>
        <p:spPr>
          <a:xfrm rot="10800000">
            <a:off x="7016396" y="3401600"/>
            <a:ext cx="328651" cy="948849"/>
          </a:xfrm>
          <a:prstGeom prst="leftBrace">
            <a:avLst/>
          </a:prstGeom>
          <a:noFill/>
          <a:ln w="9525" cap="flat" cmpd="sng" algn="ctr">
            <a:solidFill>
              <a:srgbClr val="9BBB59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Left Brace 17"/>
          <p:cNvSpPr/>
          <p:nvPr/>
        </p:nvSpPr>
        <p:spPr>
          <a:xfrm rot="10800000">
            <a:off x="7884369" y="3369218"/>
            <a:ext cx="320864" cy="1906904"/>
          </a:xfrm>
          <a:prstGeom prst="leftBrace">
            <a:avLst/>
          </a:prstGeom>
          <a:noFill/>
          <a:ln w="28575" cap="flat" cmpd="sng" algn="ctr">
            <a:solidFill>
              <a:srgbClr val="9BBB59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ker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390503" y="3533171"/>
            <a:ext cx="26642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fontAlgn="auto">
              <a:spcBef>
                <a:spcPts val="0"/>
              </a:spcBef>
              <a:spcAft>
                <a:spcPts val="0"/>
              </a:spcAft>
              <a:defRPr sz="1600">
                <a:solidFill>
                  <a:srgbClr val="9BBB59">
                    <a:lumMod val="75000"/>
                  </a:srgbClr>
                </a:solidFill>
                <a:latin typeface="Calibri"/>
              </a:defRPr>
            </a:lvl1pPr>
          </a:lstStyle>
          <a:p>
            <a:r>
              <a:rPr lang="en-GB" sz="1400" dirty="0"/>
              <a:t>Salary </a:t>
            </a:r>
            <a:r>
              <a:rPr lang="en-GB" sz="600" dirty="0"/>
              <a:t>(Gross Pay -  Social contrib.)</a:t>
            </a:r>
            <a:r>
              <a:rPr lang="en-GB" sz="1400" dirty="0"/>
              <a:t>	2.883,70</a:t>
            </a:r>
          </a:p>
          <a:p>
            <a:r>
              <a:rPr lang="en-GB" sz="1400" dirty="0"/>
              <a:t>National tax	</a:t>
            </a:r>
            <a:r>
              <a:rPr lang="en-GB" sz="1400" baseline="30000" dirty="0">
                <a:solidFill>
                  <a:srgbClr val="FF0000"/>
                </a:solidFill>
              </a:rPr>
              <a:t> (*) </a:t>
            </a:r>
            <a:r>
              <a:rPr lang="en-GB" sz="1400" dirty="0"/>
              <a:t>	 - 672,06</a:t>
            </a:r>
          </a:p>
          <a:p>
            <a:endParaRPr lang="en-GB" dirty="0"/>
          </a:p>
        </p:txBody>
      </p:sp>
      <p:sp>
        <p:nvSpPr>
          <p:cNvPr id="25" name="Rounded Rectangle 24"/>
          <p:cNvSpPr/>
          <p:nvPr/>
        </p:nvSpPr>
        <p:spPr>
          <a:xfrm>
            <a:off x="4440481" y="3772289"/>
            <a:ext cx="2544526" cy="3032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4390503" y="4067221"/>
            <a:ext cx="139470" cy="1441856"/>
          </a:xfrm>
          <a:prstGeom prst="straightConnector1">
            <a:avLst/>
          </a:prstGeom>
          <a:ln w="22225">
            <a:solidFill>
              <a:srgbClr val="FF0000"/>
            </a:solidFill>
            <a:headEnd w="med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028383" y="4060206"/>
            <a:ext cx="11156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BE" sz="1600" b="1" dirty="0">
                <a:solidFill>
                  <a:srgbClr val="9BBB59">
                    <a:lumMod val="75000"/>
                  </a:srgbClr>
                </a:solidFill>
                <a:latin typeface="Calibri"/>
              </a:rPr>
              <a:t>Total</a:t>
            </a:r>
            <a:r>
              <a:rPr lang="fr-BE" sz="1600" b="1" dirty="0">
                <a:solidFill>
                  <a:srgbClr val="00B050"/>
                </a:solidFill>
                <a:latin typeface="Calibri"/>
              </a:rPr>
              <a:t> </a:t>
            </a:r>
            <a:r>
              <a:rPr lang="fr-BE" sz="1600" b="1" dirty="0">
                <a:solidFill>
                  <a:srgbClr val="9BBB59">
                    <a:lumMod val="75000"/>
                  </a:srgbClr>
                </a:solidFill>
                <a:latin typeface="Calibri"/>
              </a:rPr>
              <a:t>= 4.510,79</a:t>
            </a:r>
            <a:endParaRPr lang="en-US" sz="1600" b="1" dirty="0">
              <a:solidFill>
                <a:srgbClr val="9BBB59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532440" y="6237312"/>
            <a:ext cx="3600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"/>
            </a:lvl1pPr>
          </a:lstStyle>
          <a:p>
            <a:fld id="{2FF02435-7363-483D-A8CE-96D35BF6D4CA}" type="slidenum">
              <a:rPr lang="fr-BE" sz="1000"/>
              <a:pPr/>
              <a:t>2</a:t>
            </a:fld>
            <a:endParaRPr lang="fr-BE" sz="1000" dirty="0"/>
          </a:p>
        </p:txBody>
      </p:sp>
      <p:sp>
        <p:nvSpPr>
          <p:cNvPr id="3" name="Rectangle 2"/>
          <p:cNvSpPr/>
          <p:nvPr/>
        </p:nvSpPr>
        <p:spPr>
          <a:xfrm>
            <a:off x="683568" y="1281161"/>
            <a:ext cx="7704855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600" dirty="0">
                <a:solidFill>
                  <a:srgbClr val="696757"/>
                </a:solidFill>
              </a:rPr>
              <a:t>The differential adjustment (AD) is calculated in two steps:</a:t>
            </a:r>
          </a:p>
          <a:p>
            <a:pPr lvl="1"/>
            <a:endParaRPr lang="en-GB" sz="1600" dirty="0">
              <a:solidFill>
                <a:srgbClr val="696757"/>
              </a:solidFill>
            </a:endParaRPr>
          </a:p>
          <a:p>
            <a:pPr lvl="1"/>
            <a:r>
              <a:rPr lang="en-GB" sz="1600" dirty="0">
                <a:solidFill>
                  <a:srgbClr val="696757"/>
                </a:solidFill>
              </a:rPr>
              <a:t>1°/ </a:t>
            </a:r>
            <a:r>
              <a:rPr lang="en-GB" sz="1600" u="sng" dirty="0">
                <a:solidFill>
                  <a:srgbClr val="696757"/>
                </a:solidFill>
              </a:rPr>
              <a:t>interim</a:t>
            </a:r>
            <a:r>
              <a:rPr lang="en-GB" sz="1600" dirty="0">
                <a:solidFill>
                  <a:srgbClr val="696757"/>
                </a:solidFill>
              </a:rPr>
              <a:t> calculation during the course of the year on the basis of the national tax withheld on the national salary slips; </a:t>
            </a:r>
          </a:p>
          <a:p>
            <a:pPr lvl="1"/>
            <a:endParaRPr lang="en-GB" sz="1400" dirty="0">
              <a:solidFill>
                <a:srgbClr val="6967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631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369332"/>
            <a:ext cx="3528392" cy="461665"/>
          </a:xfrm>
        </p:spPr>
        <p:txBody>
          <a:bodyPr/>
          <a:lstStyle/>
          <a:p>
            <a:r>
              <a:rPr lang="en-US" dirty="0"/>
              <a:t>1. Interim calculation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87518" y="1268760"/>
            <a:ext cx="8188938" cy="4464496"/>
          </a:xfrm>
        </p:spPr>
        <p:txBody>
          <a:bodyPr/>
          <a:lstStyle/>
          <a:p>
            <a:pPr lvl="0" algn="just">
              <a:lnSpc>
                <a:spcPct val="100000"/>
              </a:lnSpc>
            </a:pPr>
            <a:r>
              <a:rPr lang="en-GB" sz="2400" dirty="0"/>
              <a:t>The interim salary calculation, is done monthly and:</a:t>
            </a:r>
          </a:p>
          <a:p>
            <a:pPr lvl="0" algn="just">
              <a:lnSpc>
                <a:spcPct val="100000"/>
              </a:lnSpc>
            </a:pPr>
            <a:endParaRPr lang="en-GB" sz="1400" dirty="0"/>
          </a:p>
          <a:p>
            <a:pPr marL="342900" lvl="0" indent="-342900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2200" dirty="0"/>
              <a:t>Depends on systematic monthly transmission of national salary slips from national administrations (Article 49.2)</a:t>
            </a:r>
          </a:p>
          <a:p>
            <a:pPr lvl="1" algn="just"/>
            <a:r>
              <a:rPr lang="en-GB" sz="1800" dirty="0">
                <a:solidFill>
                  <a:srgbClr val="696757"/>
                </a:solidFill>
                <a:sym typeface="Wingdings" panose="05000000000000000000" pitchFamily="2" charset="2"/>
              </a:rPr>
              <a:t></a:t>
            </a:r>
            <a:r>
              <a:rPr lang="en-GB" sz="1800" dirty="0">
                <a:solidFill>
                  <a:srgbClr val="696757"/>
                </a:solidFill>
              </a:rPr>
              <a:t>18 out of 28 Member States comply and 4 out of 28 partially comply</a:t>
            </a:r>
          </a:p>
          <a:p>
            <a:pPr lvl="0" algn="just">
              <a:lnSpc>
                <a:spcPct val="100000"/>
              </a:lnSpc>
            </a:pPr>
            <a:endParaRPr lang="en-GB" sz="1400" dirty="0"/>
          </a:p>
          <a:p>
            <a:pPr marL="342900" lvl="0" indent="-342900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2200" dirty="0"/>
              <a:t>Seconded staff also has the obligation to provide all documentation regarding rights, and updates (Article 19)</a:t>
            </a:r>
          </a:p>
          <a:p>
            <a:pPr marL="342900" lvl="0" indent="-342900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en-GB" sz="1400" dirty="0"/>
          </a:p>
          <a:p>
            <a:pPr marL="342900" lvl="0" indent="-342900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2200" dirty="0"/>
              <a:t>Despite these, Schools accountants often do not receive documents and have to search, wasting valuable time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532440" y="6381328"/>
            <a:ext cx="288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fld id="{2FF02435-7363-483D-A8CE-96D35BF6D4CA}" type="slidenum">
              <a:rPr lang="fr-BE">
                <a:solidFill>
                  <a:srgbClr val="696757"/>
                </a:solidFill>
              </a:rPr>
              <a:pPr/>
              <a:t>3</a:t>
            </a:fld>
            <a:endParaRPr lang="fr-BE" dirty="0">
              <a:solidFill>
                <a:srgbClr val="6967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806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532440" y="6381328"/>
            <a:ext cx="3600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00">
                <a:solidFill>
                  <a:srgbClr val="696757"/>
                </a:solidFill>
              </a:defRPr>
            </a:lvl1pPr>
          </a:lstStyle>
          <a:p>
            <a:fld id="{2FF02435-7363-483D-A8CE-96D35BF6D4CA}" type="slidenum">
              <a:rPr lang="fr-BE"/>
              <a:pPr/>
              <a:t>4</a:t>
            </a:fld>
            <a:endParaRPr lang="fr-BE" dirty="0"/>
          </a:p>
        </p:txBody>
      </p:sp>
      <p:sp>
        <p:nvSpPr>
          <p:cNvPr id="8" name="Title 1"/>
          <p:cNvSpPr txBox="1">
            <a:spLocks noGrp="1"/>
          </p:cNvSpPr>
          <p:nvPr>
            <p:ph type="ctrTitle"/>
          </p:nvPr>
        </p:nvSpPr>
        <p:spPr>
          <a:xfrm>
            <a:off x="251520" y="0"/>
            <a:ext cx="3275856" cy="830997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algn="l" rtl="0" eaLnBrk="1" fontAlgn="t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182AC"/>
                </a:solidFill>
                <a:latin typeface="Verdana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182AC"/>
                </a:solidFill>
                <a:latin typeface="Verdana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182AC"/>
                </a:solidFill>
                <a:latin typeface="Verdana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182AC"/>
                </a:solidFill>
                <a:latin typeface="Verdana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182AC"/>
                </a:solidFill>
                <a:latin typeface="Verdana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182AC"/>
                </a:solidFill>
                <a:latin typeface="Verdana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182AC"/>
                </a:solidFill>
                <a:latin typeface="Verdana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182AC"/>
                </a:solidFill>
                <a:latin typeface="Verdana" charset="0"/>
              </a:defRPr>
            </a:lvl9pPr>
          </a:lstStyle>
          <a:p>
            <a:r>
              <a:rPr lang="en-US" dirty="0"/>
              <a:t>Proposed Legal modification (Art 49)</a:t>
            </a:r>
            <a:endParaRPr lang="en-US" sz="1600" dirty="0"/>
          </a:p>
        </p:txBody>
      </p:sp>
      <p:sp>
        <p:nvSpPr>
          <p:cNvPr id="10" name="Rectangle 9"/>
          <p:cNvSpPr/>
          <p:nvPr/>
        </p:nvSpPr>
        <p:spPr>
          <a:xfrm>
            <a:off x="323528" y="1124744"/>
            <a:ext cx="8208912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2000" b="1" dirty="0">
                <a:solidFill>
                  <a:srgbClr val="696757"/>
                </a:solidFill>
                <a:latin typeface="Arial" charset="0"/>
                <a:cs typeface="Arial" charset="0"/>
              </a:rPr>
              <a:t>Objectives: to rationalize the process by: </a:t>
            </a:r>
          </a:p>
          <a:p>
            <a:pPr lvl="0">
              <a:spcBef>
                <a:spcPct val="20000"/>
              </a:spcBef>
            </a:pPr>
            <a:endParaRPr lang="en-US" sz="2000" dirty="0">
              <a:solidFill>
                <a:srgbClr val="696757"/>
              </a:solidFill>
              <a:latin typeface="Arial" charset="0"/>
              <a:cs typeface="Arial" charset="0"/>
            </a:endParaRPr>
          </a:p>
          <a:p>
            <a:pPr lvl="0">
              <a:spcBef>
                <a:spcPct val="20000"/>
              </a:spcBef>
            </a:pPr>
            <a:r>
              <a:rPr lang="en-US" sz="2000" dirty="0">
                <a:solidFill>
                  <a:srgbClr val="696757"/>
                </a:solidFill>
                <a:latin typeface="Arial" charset="0"/>
                <a:cs typeface="Arial" charset="0"/>
              </a:rPr>
              <a:t>1. Clarifying the responsibility of providing the national salary slips and placing it </a:t>
            </a:r>
            <a:r>
              <a:rPr lang="en-US" sz="2000" u="sng" dirty="0">
                <a:solidFill>
                  <a:srgbClr val="696757"/>
                </a:solidFill>
                <a:latin typeface="Arial" charset="0"/>
                <a:cs typeface="Arial" charset="0"/>
              </a:rPr>
              <a:t>exclusively</a:t>
            </a:r>
            <a:r>
              <a:rPr lang="en-US" sz="2000" dirty="0">
                <a:solidFill>
                  <a:srgbClr val="696757"/>
                </a:solidFill>
                <a:latin typeface="Arial" charset="0"/>
                <a:cs typeface="Arial" charset="0"/>
              </a:rPr>
              <a:t> on the seconded staff : </a:t>
            </a:r>
            <a:endParaRPr lang="en-US" sz="1600" dirty="0">
              <a:solidFill>
                <a:srgbClr val="696757"/>
              </a:solidFill>
              <a:latin typeface="Arial" charset="0"/>
              <a:cs typeface="Arial" charset="0"/>
            </a:endParaRPr>
          </a:p>
          <a:p>
            <a:pPr lvl="0">
              <a:spcBef>
                <a:spcPct val="20000"/>
              </a:spcBef>
            </a:pPr>
            <a:endParaRPr lang="en-US" sz="1600" dirty="0">
              <a:solidFill>
                <a:srgbClr val="696757"/>
              </a:solidFill>
              <a:latin typeface="Arial" charset="0"/>
              <a:cs typeface="Arial" charset="0"/>
            </a:endParaRPr>
          </a:p>
          <a:p>
            <a:pPr lvl="0">
              <a:spcBef>
                <a:spcPct val="20000"/>
              </a:spcBef>
            </a:pPr>
            <a:r>
              <a:rPr lang="en-US" sz="2000" dirty="0">
                <a:solidFill>
                  <a:srgbClr val="696757"/>
                </a:solidFill>
                <a:latin typeface="Arial" charset="0"/>
                <a:cs typeface="Arial" charset="0"/>
              </a:rPr>
              <a:t>2. Calculation once a year and adjusting when necessary. </a:t>
            </a:r>
          </a:p>
          <a:p>
            <a:pPr marL="342900" lvl="0" indent="-34290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696757"/>
                </a:solidFill>
                <a:latin typeface="Arial" charset="0"/>
                <a:cs typeface="Arial" charset="0"/>
              </a:rPr>
              <a:t> Transmission once a year: salary slips applicable to August, and</a:t>
            </a:r>
          </a:p>
          <a:p>
            <a:pPr lvl="0">
              <a:spcBef>
                <a:spcPct val="20000"/>
              </a:spcBef>
            </a:pPr>
            <a:r>
              <a:rPr lang="en-US" sz="2000" dirty="0">
                <a:solidFill>
                  <a:srgbClr val="696757"/>
                </a:solidFill>
                <a:latin typeface="Arial" charset="0"/>
                <a:cs typeface="Arial" charset="0"/>
              </a:rPr>
              <a:t>       after modifications to the national salary slip</a:t>
            </a:r>
          </a:p>
          <a:p>
            <a:pPr lvl="0">
              <a:spcBef>
                <a:spcPct val="20000"/>
              </a:spcBef>
            </a:pPr>
            <a:r>
              <a:rPr lang="en-US" sz="2000" dirty="0">
                <a:solidFill>
                  <a:srgbClr val="696757"/>
                </a:solidFill>
                <a:latin typeface="Arial" charset="0"/>
                <a:cs typeface="Arial" charset="0"/>
              </a:rPr>
              <a:t>Precautionary measures : </a:t>
            </a:r>
          </a:p>
          <a:p>
            <a:pPr marL="1257300" lvl="2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696757"/>
                </a:solidFill>
                <a:latin typeface="Arial" charset="0"/>
                <a:cs typeface="Arial" charset="0"/>
              </a:rPr>
              <a:t>Non-transmission of the salary slip applicable for the month of August</a:t>
            </a:r>
          </a:p>
          <a:p>
            <a:pPr lvl="1">
              <a:spcBef>
                <a:spcPct val="20000"/>
              </a:spcBef>
            </a:pPr>
            <a:r>
              <a:rPr lang="en-US" sz="1200" dirty="0">
                <a:solidFill>
                  <a:srgbClr val="696757"/>
                </a:solidFill>
                <a:latin typeface="Arial" charset="0"/>
                <a:cs typeface="Arial" charset="0"/>
              </a:rPr>
              <a:t>		</a:t>
            </a:r>
            <a:r>
              <a:rPr lang="en-US" sz="1200" dirty="0">
                <a:solidFill>
                  <a:srgbClr val="696757"/>
                </a:solidFill>
                <a:latin typeface="Arial" charset="0"/>
                <a:cs typeface="Arial" charset="0"/>
                <a:sym typeface="Wingdings" panose="05000000000000000000" pitchFamily="2" charset="2"/>
              </a:rPr>
              <a:t> </a:t>
            </a:r>
            <a:r>
              <a:rPr lang="en-US" sz="1400" dirty="0">
                <a:solidFill>
                  <a:srgbClr val="696757"/>
                </a:solidFill>
                <a:latin typeface="Arial" charset="0"/>
                <a:cs typeface="Arial" charset="0"/>
              </a:rPr>
              <a:t>After 3 months : National tax at zero</a:t>
            </a:r>
          </a:p>
          <a:p>
            <a:pPr lvl="1">
              <a:spcBef>
                <a:spcPct val="20000"/>
              </a:spcBef>
            </a:pPr>
            <a:r>
              <a:rPr lang="en-US" sz="1400" dirty="0">
                <a:solidFill>
                  <a:srgbClr val="696757"/>
                </a:solidFill>
                <a:latin typeface="Arial" charset="0"/>
                <a:cs typeface="Arial" charset="0"/>
              </a:rPr>
              <a:t>		</a:t>
            </a:r>
            <a:r>
              <a:rPr lang="en-US" sz="1400" dirty="0">
                <a:solidFill>
                  <a:srgbClr val="696757"/>
                </a:solidFill>
                <a:latin typeface="Arial" charset="0"/>
                <a:cs typeface="Arial" charset="0"/>
                <a:sym typeface="Wingdings" panose="05000000000000000000" pitchFamily="2" charset="2"/>
              </a:rPr>
              <a:t> </a:t>
            </a:r>
            <a:r>
              <a:rPr lang="en-US" sz="1400" dirty="0">
                <a:solidFill>
                  <a:srgbClr val="696757"/>
                </a:solidFill>
                <a:latin typeface="Arial" charset="0"/>
                <a:cs typeface="Arial" charset="0"/>
              </a:rPr>
              <a:t>After 6 months : suspension of payment of the European supplement</a:t>
            </a:r>
          </a:p>
          <a:p>
            <a:pPr lvl="1">
              <a:spcBef>
                <a:spcPct val="20000"/>
              </a:spcBef>
            </a:pPr>
            <a:r>
              <a:rPr lang="en-US" sz="1400" dirty="0">
                <a:solidFill>
                  <a:srgbClr val="696757"/>
                </a:solidFill>
                <a:latin typeface="Arial" charset="0"/>
                <a:cs typeface="Arial" charset="0"/>
              </a:rPr>
              <a:t>		</a:t>
            </a:r>
            <a:r>
              <a:rPr lang="en-US" sz="1400" dirty="0">
                <a:solidFill>
                  <a:srgbClr val="696757"/>
                </a:solidFill>
                <a:latin typeface="Arial" charset="0"/>
                <a:cs typeface="Arial" charset="0"/>
                <a:sym typeface="Wingdings" panose="05000000000000000000" pitchFamily="2" charset="2"/>
              </a:rPr>
              <a:t> Article 75</a:t>
            </a:r>
            <a:endParaRPr lang="en-US" sz="1400" dirty="0">
              <a:solidFill>
                <a:srgbClr val="696757"/>
              </a:solidFill>
              <a:latin typeface="Arial" charset="0"/>
              <a:cs typeface="Arial" charset="0"/>
            </a:endParaRPr>
          </a:p>
          <a:p>
            <a:pPr marL="1257300" lvl="2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96757"/>
                </a:solidFill>
                <a:latin typeface="Arial" charset="0"/>
                <a:cs typeface="Arial" charset="0"/>
                <a:sym typeface="Wingdings" panose="05000000000000000000" pitchFamily="2" charset="2"/>
              </a:rPr>
              <a:t>Non-transmission of any modification </a:t>
            </a:r>
          </a:p>
          <a:p>
            <a:pPr lvl="0">
              <a:spcBef>
                <a:spcPct val="20000"/>
              </a:spcBef>
            </a:pPr>
            <a:r>
              <a:rPr lang="en-US" sz="1200" dirty="0">
                <a:solidFill>
                  <a:srgbClr val="696757"/>
                </a:solidFill>
                <a:latin typeface="Arial" charset="0"/>
                <a:cs typeface="Arial" charset="0"/>
                <a:sym typeface="Wingdings" panose="05000000000000000000" pitchFamily="2" charset="2"/>
              </a:rPr>
              <a:t>		 </a:t>
            </a:r>
            <a:r>
              <a:rPr lang="en-US" sz="1400" dirty="0">
                <a:solidFill>
                  <a:srgbClr val="696757"/>
                </a:solidFill>
                <a:latin typeface="Arial" charset="0"/>
                <a:cs typeface="Arial" charset="0"/>
                <a:sym typeface="Wingdings" panose="05000000000000000000" pitchFamily="2" charset="2"/>
              </a:rPr>
              <a:t>Retroactive correction</a:t>
            </a:r>
          </a:p>
          <a:p>
            <a:pPr lvl="0">
              <a:spcBef>
                <a:spcPct val="20000"/>
              </a:spcBef>
            </a:pPr>
            <a:r>
              <a:rPr lang="en-US" sz="1400" dirty="0">
                <a:solidFill>
                  <a:srgbClr val="696757"/>
                </a:solidFill>
                <a:latin typeface="Arial" charset="0"/>
                <a:cs typeface="Arial" charset="0"/>
                <a:sym typeface="Wingdings" panose="05000000000000000000" pitchFamily="2" charset="2"/>
              </a:rPr>
              <a:t>		 Article 75</a:t>
            </a:r>
            <a:endParaRPr lang="en-US" sz="1400" dirty="0">
              <a:solidFill>
                <a:srgbClr val="696757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96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187624" y="3861048"/>
            <a:ext cx="6408712" cy="1224136"/>
          </a:xfrm>
          <a:prstGeom prst="rect">
            <a:avLst/>
          </a:prstGeom>
          <a:solidFill>
            <a:schemeClr val="accent5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1187624" y="2348880"/>
            <a:ext cx="6408712" cy="1224136"/>
          </a:xfrm>
          <a:prstGeom prst="rect">
            <a:avLst/>
          </a:prstGeom>
          <a:solidFill>
            <a:schemeClr val="accent5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340713" y="1498347"/>
            <a:ext cx="7272808" cy="3556992"/>
          </a:xfrm>
        </p:spPr>
        <p:txBody>
          <a:bodyPr/>
          <a:lstStyle/>
          <a:p>
            <a:pPr lvl="0"/>
            <a:r>
              <a:rPr lang="en-GB" sz="2400" dirty="0"/>
              <a:t>Current situation after definite calculation: </a:t>
            </a:r>
          </a:p>
          <a:p>
            <a:pPr lvl="0"/>
            <a:endParaRPr lang="en-GB" sz="2000" dirty="0"/>
          </a:p>
          <a:p>
            <a:pPr marL="630238" lvl="1" indent="-268288" algn="l">
              <a:buFont typeface="Wingdings" panose="05000000000000000000" pitchFamily="2" charset="2"/>
              <a:buChar char="Ø"/>
            </a:pPr>
            <a:r>
              <a:rPr lang="en-GB" sz="1800" b="1" dirty="0"/>
              <a:t>     </a:t>
            </a:r>
            <a:r>
              <a:rPr lang="en-GB" b="1" dirty="0"/>
              <a:t>Reimbursement to the European Schools = 70%</a:t>
            </a:r>
          </a:p>
          <a:p>
            <a:pPr marL="715963" lvl="1" algn="l"/>
            <a:r>
              <a:rPr lang="en-GB" sz="1800" dirty="0"/>
              <a:t>	</a:t>
            </a:r>
            <a:endParaRPr lang="en-GB" sz="1600" dirty="0"/>
          </a:p>
          <a:p>
            <a:pPr lvl="2" algn="l"/>
            <a:endParaRPr lang="en-GB" sz="1600" dirty="0"/>
          </a:p>
          <a:p>
            <a:pPr lvl="2" algn="l"/>
            <a:endParaRPr lang="en-GB" sz="1600" dirty="0"/>
          </a:p>
          <a:p>
            <a:pPr lvl="2" algn="l"/>
            <a:endParaRPr lang="en-GB" sz="1600" dirty="0"/>
          </a:p>
          <a:p>
            <a:pPr marL="534988" lvl="1" indent="-173038" algn="l">
              <a:buFont typeface="Wingdings" panose="05000000000000000000" pitchFamily="2" charset="2"/>
              <a:buChar char="Ø"/>
            </a:pPr>
            <a:r>
              <a:rPr lang="en-GB" sz="1800" b="1" dirty="0"/>
              <a:t>      </a:t>
            </a:r>
            <a:r>
              <a:rPr lang="en-GB" b="1" dirty="0"/>
              <a:t>Repayment to the Seconded staff = 30%</a:t>
            </a:r>
          </a:p>
          <a:p>
            <a:pPr lvl="2" algn="l"/>
            <a:endParaRPr lang="en-GB" sz="1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532440" y="6381328"/>
            <a:ext cx="288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00">
                <a:solidFill>
                  <a:srgbClr val="696757"/>
                </a:solidFill>
              </a:defRPr>
            </a:lvl1pPr>
          </a:lstStyle>
          <a:p>
            <a:fld id="{2FF02435-7363-483D-A8CE-96D35BF6D4CA}" type="slidenum">
              <a:rPr lang="fr-BE"/>
              <a:pPr/>
              <a:t>5</a:t>
            </a:fld>
            <a:endParaRPr lang="fr-BE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6B5C7B-C134-4072-832A-4D6D8F2A3C80}"/>
              </a:ext>
            </a:extLst>
          </p:cNvPr>
          <p:cNvSpPr txBox="1"/>
          <p:nvPr/>
        </p:nvSpPr>
        <p:spPr>
          <a:xfrm>
            <a:off x="251520" y="260648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Second step: Differential Allowance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392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85404"/>
            <a:ext cx="3275856" cy="707886"/>
          </a:xfrm>
        </p:spPr>
        <p:txBody>
          <a:bodyPr/>
          <a:lstStyle/>
          <a:p>
            <a:r>
              <a:rPr lang="en-US" sz="2000" dirty="0"/>
              <a:t>Second step: Differential Allowance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467544" y="1412776"/>
            <a:ext cx="8280920" cy="4968552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à"/>
            </a:pPr>
            <a:r>
              <a:rPr lang="en-GB" b="1" dirty="0"/>
              <a:t>Frustration for 70% </a:t>
            </a:r>
            <a:r>
              <a:rPr lang="en-GB" dirty="0"/>
              <a:t>of the seconded staff members and </a:t>
            </a:r>
            <a:r>
              <a:rPr lang="en-GB" b="1" dirty="0"/>
              <a:t>subsequent lack of compliance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GB" dirty="0"/>
              <a:t>An </a:t>
            </a:r>
            <a:r>
              <a:rPr lang="en-GB" b="1" dirty="0"/>
              <a:t>advance on the EU budget </a:t>
            </a:r>
            <a:r>
              <a:rPr lang="en-GB" dirty="0"/>
              <a:t>for an amount of around 1,2 </a:t>
            </a:r>
            <a:r>
              <a:rPr lang="en-GB" dirty="0" err="1"/>
              <a:t>mio</a:t>
            </a:r>
            <a:r>
              <a:rPr lang="en-GB" dirty="0"/>
              <a:t> Euro per year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GB" b="1" dirty="0"/>
              <a:t>Administrative burden on</a:t>
            </a:r>
            <a:r>
              <a:rPr lang="en-GB" dirty="0"/>
              <a:t> schools to avoid financial loss. </a:t>
            </a:r>
          </a:p>
          <a:p>
            <a:pPr marL="896938" lvl="1" indent="-266700" algn="l" defTabSz="917575">
              <a:buFontTx/>
              <a:buChar char="-"/>
            </a:pPr>
            <a:r>
              <a:rPr lang="en-GB" sz="1400" dirty="0">
                <a:solidFill>
                  <a:srgbClr val="696757"/>
                </a:solidFill>
              </a:rPr>
              <a:t>Many reminders to the seconded staff</a:t>
            </a:r>
          </a:p>
          <a:p>
            <a:pPr marL="896938" lvl="1" indent="-266700" algn="l" defTabSz="917575">
              <a:buFontTx/>
              <a:buChar char="-"/>
            </a:pPr>
            <a:r>
              <a:rPr lang="en-GB" sz="1400" dirty="0">
                <a:solidFill>
                  <a:srgbClr val="696757"/>
                </a:solidFill>
              </a:rPr>
              <a:t>Withholding amounts from severance grants</a:t>
            </a:r>
          </a:p>
          <a:p>
            <a:pPr marL="896938" lvl="1" indent="-266700" algn="l" defTabSz="917575">
              <a:buFontTx/>
              <a:buChar char="-"/>
            </a:pPr>
            <a:r>
              <a:rPr lang="en-GB" sz="1400" dirty="0">
                <a:solidFill>
                  <a:srgbClr val="696757"/>
                </a:solidFill>
              </a:rPr>
              <a:t>When they leave the system, letters and reminders</a:t>
            </a:r>
          </a:p>
          <a:p>
            <a:pPr marL="896938" lvl="1" indent="-266700" algn="l" defTabSz="917575">
              <a:buFontTx/>
              <a:buChar char="-"/>
            </a:pPr>
            <a:r>
              <a:rPr lang="en-GB" sz="1400" dirty="0">
                <a:solidFill>
                  <a:srgbClr val="696757"/>
                </a:solidFill>
              </a:rPr>
              <a:t>Contacting lawyers</a:t>
            </a:r>
          </a:p>
          <a:p>
            <a:pPr marL="896938" lvl="1" indent="-266700" algn="l" defTabSz="917575">
              <a:buFontTx/>
              <a:buChar char="-"/>
            </a:pPr>
            <a:r>
              <a:rPr lang="en-GB" sz="1400" dirty="0">
                <a:solidFill>
                  <a:srgbClr val="696757"/>
                </a:solidFill>
              </a:rPr>
              <a:t>Bringing files to Administrative Boards</a:t>
            </a:r>
          </a:p>
          <a:p>
            <a:pPr marL="896938" lvl="1" indent="-266700" algn="l" defTabSz="917575">
              <a:buFontTx/>
              <a:buChar char="-"/>
            </a:pPr>
            <a:r>
              <a:rPr lang="en-GB" sz="1400" dirty="0">
                <a:solidFill>
                  <a:srgbClr val="696757"/>
                </a:solidFill>
              </a:rPr>
              <a:t>Administrative appeals and Complaints Board</a:t>
            </a:r>
          </a:p>
          <a:p>
            <a:pPr marL="285750" lvl="0" indent="-285750">
              <a:buClr>
                <a:srgbClr val="00B050"/>
              </a:buClr>
              <a:buFont typeface="Wingdings" panose="05000000000000000000" pitchFamily="2" charset="2"/>
              <a:buChar char=""/>
            </a:pPr>
            <a:endParaRPr lang="en-GB" sz="1600" dirty="0"/>
          </a:p>
          <a:p>
            <a:endParaRPr lang="en-GB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8532440" y="6381328"/>
            <a:ext cx="288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00">
                <a:solidFill>
                  <a:srgbClr val="696757"/>
                </a:solidFill>
              </a:defRPr>
            </a:lvl1pPr>
          </a:lstStyle>
          <a:p>
            <a:fld id="{2FF02435-7363-483D-A8CE-96D35BF6D4CA}" type="slidenum">
              <a:rPr lang="fr-BE"/>
              <a:pPr/>
              <a:t>6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652717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-37707"/>
            <a:ext cx="3275856" cy="830997"/>
          </a:xfrm>
        </p:spPr>
        <p:txBody>
          <a:bodyPr/>
          <a:lstStyle/>
          <a:p>
            <a:r>
              <a:rPr lang="en-US" dirty="0"/>
              <a:t>Scenarios considered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532440" y="6381328"/>
            <a:ext cx="288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00">
                <a:solidFill>
                  <a:srgbClr val="696757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F02435-7363-483D-A8CE-96D35BF6D4CA}" type="slidenum">
              <a:rPr kumimoji="0" lang="fr-BE" sz="1000" b="0" i="0" u="none" strike="noStrike" kern="1200" cap="none" spc="0" normalizeH="0" baseline="0" noProof="0">
                <a:ln>
                  <a:noFill/>
                </a:ln>
                <a:solidFill>
                  <a:srgbClr val="696757"/>
                </a:solidFill>
                <a:effectLst/>
                <a:uLnTx/>
                <a:uFillTx/>
                <a:latin typeface="Verdana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BE" sz="1000" b="0" i="0" u="none" strike="noStrike" kern="1200" cap="none" spc="0" normalizeH="0" baseline="0" noProof="0" dirty="0">
              <a:ln>
                <a:noFill/>
              </a:ln>
              <a:solidFill>
                <a:srgbClr val="696757"/>
              </a:solidFill>
              <a:effectLst/>
              <a:uLnTx/>
              <a:uFillTx/>
              <a:latin typeface="Verdana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3295" y="3645024"/>
            <a:ext cx="813690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5963" indent="-361950" defTabSz="715963">
              <a:buFontTx/>
              <a:buAutoNum type="arabicPeriod"/>
            </a:pPr>
            <a:r>
              <a:rPr lang="en-GB" sz="1400" b="1" dirty="0">
                <a:solidFill>
                  <a:srgbClr val="696757"/>
                </a:solidFill>
              </a:rPr>
              <a:t>National Tax at zero: </a:t>
            </a:r>
            <a:r>
              <a:rPr lang="en-GB" sz="1400" dirty="0">
                <a:solidFill>
                  <a:srgbClr val="696757"/>
                </a:solidFill>
              </a:rPr>
              <a:t>put the interim National Tax at zero with a Tax advance</a:t>
            </a:r>
          </a:p>
          <a:p>
            <a:pPr marL="715963" indent="-361950" defTabSz="715963">
              <a:buFontTx/>
              <a:buAutoNum type="arabicPeriod"/>
            </a:pPr>
            <a:endParaRPr lang="en-GB" sz="1400" dirty="0">
              <a:solidFill>
                <a:srgbClr val="696757"/>
              </a:solidFill>
            </a:endParaRPr>
          </a:p>
          <a:p>
            <a:pPr marL="715963" indent="-361950" defTabSz="715963">
              <a:lnSpc>
                <a:spcPct val="100000"/>
              </a:lnSpc>
              <a:buFontTx/>
              <a:buAutoNum type="arabicPeriod"/>
            </a:pPr>
            <a:r>
              <a:rPr lang="en-GB" sz="1400" b="1" dirty="0">
                <a:solidFill>
                  <a:srgbClr val="696757"/>
                </a:solidFill>
              </a:rPr>
              <a:t>Lump-sum tax : </a:t>
            </a:r>
            <a:r>
              <a:rPr lang="en-GB" sz="1400" dirty="0">
                <a:solidFill>
                  <a:srgbClr val="696757"/>
                </a:solidFill>
              </a:rPr>
              <a:t>put </a:t>
            </a:r>
            <a:r>
              <a:rPr lang="en-US" sz="1400" dirty="0">
                <a:solidFill>
                  <a:srgbClr val="696757"/>
                </a:solidFill>
              </a:rPr>
              <a:t>a lump-sum amount as interim National Tax </a:t>
            </a:r>
            <a:endParaRPr lang="en-GB" sz="1400" b="1" dirty="0">
              <a:solidFill>
                <a:srgbClr val="696757"/>
              </a:solidFill>
            </a:endParaRPr>
          </a:p>
          <a:p>
            <a:pPr marL="715963" indent="-361950" defTabSz="715963">
              <a:buFontTx/>
              <a:buAutoNum type="arabicPeriod"/>
            </a:pPr>
            <a:endParaRPr lang="en-GB" sz="1400" b="1" dirty="0">
              <a:solidFill>
                <a:srgbClr val="696757"/>
              </a:solidFill>
            </a:endParaRPr>
          </a:p>
          <a:p>
            <a:pPr marL="715963" indent="-361950" defTabSz="715963">
              <a:buFontTx/>
              <a:buAutoNum type="arabicPeriod"/>
            </a:pPr>
            <a:r>
              <a:rPr lang="en-GB" sz="1400" b="1" dirty="0">
                <a:solidFill>
                  <a:srgbClr val="696757"/>
                </a:solidFill>
              </a:rPr>
              <a:t>Proportional tax : </a:t>
            </a:r>
            <a:r>
              <a:rPr lang="en-GB" sz="1400" dirty="0">
                <a:solidFill>
                  <a:srgbClr val="696757"/>
                </a:solidFill>
              </a:rPr>
              <a:t>put a proportional amount of 80% as interim National Tax</a:t>
            </a:r>
            <a:endParaRPr lang="en-GB" sz="1400" b="1" dirty="0">
              <a:solidFill>
                <a:srgbClr val="696757"/>
              </a:solidFill>
            </a:endParaRPr>
          </a:p>
          <a:p>
            <a:pPr marL="896938" indent="-534988">
              <a:buFontTx/>
              <a:buAutoNum type="arabicPeriod"/>
            </a:pPr>
            <a:endParaRPr lang="en-GB" b="1" dirty="0">
              <a:solidFill>
                <a:srgbClr val="696757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67544" y="1550983"/>
            <a:ext cx="7958702" cy="1296144"/>
            <a:chOff x="467544" y="1262609"/>
            <a:chExt cx="7958702" cy="1296144"/>
          </a:xfrm>
        </p:grpSpPr>
        <p:sp>
          <p:nvSpPr>
            <p:cNvPr id="13" name="Subtitle 2"/>
            <p:cNvSpPr txBox="1">
              <a:spLocks/>
            </p:cNvSpPr>
            <p:nvPr/>
          </p:nvSpPr>
          <p:spPr>
            <a:xfrm>
              <a:off x="467544" y="1262609"/>
              <a:ext cx="7958702" cy="582215"/>
            </a:xfrm>
            <a:prstGeom prst="rect">
              <a:avLst/>
            </a:prstGeom>
          </p:spPr>
          <p:txBody>
            <a:bodyPr/>
            <a:lstStyle>
              <a:lvl1pPr marL="0" indent="0" algn="l" rtl="0" eaLnBrk="1" fontAlgn="base" hangingPunct="1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None/>
                <a:defRPr sz="1800" kern="1200">
                  <a:solidFill>
                    <a:srgbClr val="696757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457200" indent="0" algn="ctr" rtl="0" eaLnBrk="1" fontAlgn="base" hangingPunct="1">
                <a:spcBef>
                  <a:spcPct val="20000"/>
                </a:spcBef>
                <a:spcAft>
                  <a:spcPct val="0"/>
                </a:spcAft>
                <a:buNone/>
                <a:defRPr sz="2000" kern="1200">
                  <a:solidFill>
                    <a:srgbClr val="444444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914400" indent="0" algn="ctr" rtl="0" eaLnBrk="1" fontAlgn="base" hangingPunct="1">
                <a:spcBef>
                  <a:spcPct val="20000"/>
                </a:spcBef>
                <a:spcAft>
                  <a:spcPct val="0"/>
                </a:spcAft>
                <a:buNone/>
                <a:defRPr sz="1800" kern="1200">
                  <a:solidFill>
                    <a:srgbClr val="444444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371600" indent="0" algn="ctr" rtl="0" eaLnBrk="1" fontAlgn="base" hangingPunct="1">
                <a:spcBef>
                  <a:spcPct val="20000"/>
                </a:spcBef>
                <a:spcAft>
                  <a:spcPct val="0"/>
                </a:spcAft>
                <a:buNone/>
                <a:defRPr sz="1600" kern="1200">
                  <a:solidFill>
                    <a:srgbClr val="444444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1828800" indent="0" algn="ctr" rtl="0" eaLnBrk="1" fontAlgn="base" hangingPunct="1">
                <a:spcBef>
                  <a:spcPct val="20000"/>
                </a:spcBef>
                <a:spcAft>
                  <a:spcPct val="0"/>
                </a:spcAft>
                <a:buNone/>
                <a:defRPr sz="1600" kern="1200">
                  <a:solidFill>
                    <a:srgbClr val="444444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GB" sz="1600" dirty="0"/>
                <a:t>Investigation of three scenarios by working group to limit the financial loss for the system as well as  the loss of monthly net salary of the seconded staff</a:t>
              </a:r>
            </a:p>
            <a:p>
              <a:pPr algn="ctr">
                <a:lnSpc>
                  <a:spcPct val="100000"/>
                </a:lnSpc>
              </a:pPr>
              <a:endParaRPr lang="en-GB" sz="1600" b="1" dirty="0"/>
            </a:p>
            <a:p>
              <a:pPr algn="ctr">
                <a:lnSpc>
                  <a:spcPct val="100000"/>
                </a:lnSpc>
              </a:pPr>
              <a:r>
                <a:rPr lang="en-GB" b="1" dirty="0"/>
                <a:t>OBJECTIVE = KEEP ATTRACTIVNESS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1979712" y="2054697"/>
              <a:ext cx="4968552" cy="504056"/>
            </a:xfrm>
            <a:prstGeom prst="roundRect">
              <a:avLst/>
            </a:prstGeom>
            <a:noFill/>
            <a:ln w="28575">
              <a:solidFill>
                <a:srgbClr val="696757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</p:grpSp>
    </p:spTree>
    <p:extLst>
      <p:ext uri="{BB962C8B-B14F-4D97-AF65-F5344CB8AC3E}">
        <p14:creationId xmlns:p14="http://schemas.microsoft.com/office/powerpoint/2010/main" val="753149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532440" y="6381328"/>
            <a:ext cx="3600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00">
                <a:solidFill>
                  <a:srgbClr val="696757"/>
                </a:solidFill>
              </a:defRPr>
            </a:lvl1pPr>
          </a:lstStyle>
          <a:p>
            <a:fld id="{2FF02435-7363-483D-A8CE-96D35BF6D4CA}" type="slidenum">
              <a:rPr lang="fr-BE"/>
              <a:pPr/>
              <a:t>8</a:t>
            </a:fld>
            <a:endParaRPr lang="fr-BE" dirty="0"/>
          </a:p>
        </p:txBody>
      </p:sp>
      <p:sp>
        <p:nvSpPr>
          <p:cNvPr id="8" name="Title 1"/>
          <p:cNvSpPr txBox="1">
            <a:spLocks noGrp="1"/>
          </p:cNvSpPr>
          <p:nvPr>
            <p:ph type="ctrTitle"/>
          </p:nvPr>
        </p:nvSpPr>
        <p:spPr>
          <a:xfrm>
            <a:off x="251520" y="123111"/>
            <a:ext cx="3275856" cy="707886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algn="l" rtl="0" eaLnBrk="1" fontAlgn="t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182AC"/>
                </a:solidFill>
                <a:latin typeface="Verdana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182AC"/>
                </a:solidFill>
                <a:latin typeface="Verdana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182AC"/>
                </a:solidFill>
                <a:latin typeface="Verdana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182AC"/>
                </a:solidFill>
                <a:latin typeface="Verdana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182AC"/>
                </a:solidFill>
                <a:latin typeface="Verdana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182AC"/>
                </a:solidFill>
                <a:latin typeface="Verdana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182AC"/>
                </a:solidFill>
                <a:latin typeface="Verdana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182AC"/>
                </a:solidFill>
                <a:latin typeface="Verdana" charset="0"/>
              </a:defRPr>
            </a:lvl9pPr>
          </a:lstStyle>
          <a:p>
            <a:r>
              <a:rPr lang="en-US" dirty="0"/>
              <a:t>Scenario 1</a:t>
            </a:r>
            <a:br>
              <a:rPr lang="en-US" dirty="0"/>
            </a:br>
            <a:r>
              <a:rPr lang="en-GB" sz="1600" dirty="0"/>
              <a:t>National tax at 0</a:t>
            </a:r>
            <a:endParaRPr lang="en-US" sz="160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611560" y="1044969"/>
            <a:ext cx="8064896" cy="108809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1400" dirty="0"/>
              <a:t>Taking into account of the National tax only at the time of submission of the tax document, then deferring a part of the payment. </a:t>
            </a:r>
          </a:p>
          <a:p>
            <a:r>
              <a:rPr lang="en-GB" sz="1400" dirty="0">
                <a:sym typeface="Wingdings" panose="05000000000000000000" pitchFamily="2" charset="2"/>
              </a:rPr>
              <a:t> </a:t>
            </a:r>
            <a:r>
              <a:rPr lang="en-GB" sz="1400" dirty="0"/>
              <a:t>In practice : EU net without National tax during the current year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3691467"/>
              </p:ext>
            </p:extLst>
          </p:nvPr>
        </p:nvGraphicFramePr>
        <p:xfrm>
          <a:off x="1326286" y="1988840"/>
          <a:ext cx="7200800" cy="2554578"/>
        </p:xfrm>
        <a:graphic>
          <a:graphicData uri="http://schemas.openxmlformats.org/drawingml/2006/table">
            <a:tbl>
              <a:tblPr firstRow="1" bandRow="1" bandCol="1">
                <a:tableStyleId>{21E4AEA4-8DFA-4A89-87EB-49C32662AFE0}</a:tableStyleId>
              </a:tblPr>
              <a:tblGrid>
                <a:gridCol w="1152128">
                  <a:extLst>
                    <a:ext uri="{9D8B030D-6E8A-4147-A177-3AD203B41FA5}">
                      <a16:colId xmlns:a16="http://schemas.microsoft.com/office/drawing/2014/main" val="1348176273"/>
                    </a:ext>
                  </a:extLst>
                </a:gridCol>
                <a:gridCol w="3054280">
                  <a:extLst>
                    <a:ext uri="{9D8B030D-6E8A-4147-A177-3AD203B41FA5}">
                      <a16:colId xmlns:a16="http://schemas.microsoft.com/office/drawing/2014/main" val="1389896198"/>
                    </a:ext>
                  </a:extLst>
                </a:gridCol>
                <a:gridCol w="2994392">
                  <a:extLst>
                    <a:ext uri="{9D8B030D-6E8A-4147-A177-3AD203B41FA5}">
                      <a16:colId xmlns:a16="http://schemas.microsoft.com/office/drawing/2014/main" val="2512849035"/>
                    </a:ext>
                  </a:extLst>
                </a:gridCol>
              </a:tblGrid>
              <a:tr h="367989">
                <a:tc>
                  <a:txBody>
                    <a:bodyPr/>
                    <a:lstStyle/>
                    <a:p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 err="1"/>
                        <a:t>Current</a:t>
                      </a:r>
                      <a:r>
                        <a:rPr lang="fr-BE" dirty="0"/>
                        <a:t> position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/>
                        <a:t>Proposition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698639"/>
                  </a:ext>
                </a:extLst>
              </a:tr>
              <a:tr h="939927">
                <a:tc>
                  <a:txBody>
                    <a:bodyPr/>
                    <a:lstStyle/>
                    <a:p>
                      <a:endParaRPr lang="fr-BE" sz="1200" dirty="0">
                        <a:solidFill>
                          <a:schemeClr val="accent2"/>
                        </a:solidFill>
                      </a:endParaRPr>
                    </a:p>
                    <a:p>
                      <a:r>
                        <a:rPr lang="fr-BE" sz="1200" dirty="0" err="1">
                          <a:solidFill>
                            <a:schemeClr val="accent2"/>
                          </a:solidFill>
                        </a:rPr>
                        <a:t>Income</a:t>
                      </a:r>
                      <a:r>
                        <a:rPr lang="fr-BE" sz="1200" dirty="0">
                          <a:solidFill>
                            <a:schemeClr val="accent2"/>
                          </a:solidFill>
                        </a:rPr>
                        <a:t> </a:t>
                      </a:r>
                      <a:r>
                        <a:rPr lang="fr-BE" sz="1200" dirty="0" err="1">
                          <a:solidFill>
                            <a:schemeClr val="accent2"/>
                          </a:solidFill>
                        </a:rPr>
                        <a:t>year</a:t>
                      </a:r>
                      <a:endParaRPr lang="fr-BE" sz="1200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BE" dirty="0"/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dirty="0"/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4113058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endParaRPr lang="fr-BE" sz="1200" dirty="0">
                        <a:solidFill>
                          <a:schemeClr val="accent2"/>
                        </a:solidFill>
                      </a:endParaRPr>
                    </a:p>
                    <a:p>
                      <a:r>
                        <a:rPr lang="fr-BE" sz="1200" dirty="0" err="1">
                          <a:solidFill>
                            <a:schemeClr val="accent2"/>
                          </a:solidFill>
                        </a:rPr>
                        <a:t>Year</a:t>
                      </a:r>
                      <a:r>
                        <a:rPr lang="fr-BE" sz="1200" dirty="0">
                          <a:solidFill>
                            <a:schemeClr val="accent2"/>
                          </a:solidFill>
                        </a:rPr>
                        <a:t> of</a:t>
                      </a:r>
                      <a:r>
                        <a:rPr lang="fr-BE" sz="1200" baseline="0" dirty="0">
                          <a:solidFill>
                            <a:schemeClr val="accent2"/>
                          </a:solidFill>
                        </a:rPr>
                        <a:t> </a:t>
                      </a:r>
                      <a:r>
                        <a:rPr lang="fr-BE" sz="1200" baseline="0" dirty="0" err="1">
                          <a:solidFill>
                            <a:schemeClr val="accent2"/>
                          </a:solidFill>
                        </a:rPr>
                        <a:t>tax</a:t>
                      </a:r>
                      <a:r>
                        <a:rPr lang="fr-BE" sz="1200" baseline="0" dirty="0">
                          <a:solidFill>
                            <a:schemeClr val="accent2"/>
                          </a:solidFill>
                        </a:rPr>
                        <a:t> documents</a:t>
                      </a:r>
                      <a:endParaRPr lang="fr-BE" sz="1200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BE" sz="1400" kern="1200" baseline="30000" dirty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rtl="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BE" sz="1600" kern="1200" dirty="0">
                          <a:solidFill>
                            <a:srgbClr val="C0504D">
                              <a:lumMod val="75000"/>
                            </a:srgbClr>
                          </a:solidFill>
                          <a:latin typeface="Calibri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fr-BE" sz="1600" kern="1200" dirty="0">
                          <a:solidFill>
                            <a:srgbClr val="C0504D">
                              <a:lumMod val="75000"/>
                            </a:srgbClr>
                          </a:solidFill>
                          <a:latin typeface="Calibri"/>
                          <a:ea typeface="+mn-ea"/>
                          <a:cs typeface="+mn-cs"/>
                        </a:rPr>
                        <a:t>Financial </a:t>
                      </a:r>
                      <a:r>
                        <a:rPr lang="fr-BE" sz="1600" kern="1200" dirty="0" err="1">
                          <a:solidFill>
                            <a:srgbClr val="C0504D">
                              <a:lumMod val="75000"/>
                            </a:srgbClr>
                          </a:solidFill>
                          <a:latin typeface="Calibri"/>
                          <a:ea typeface="+mn-ea"/>
                          <a:cs typeface="+mn-cs"/>
                        </a:rPr>
                        <a:t>Regularization</a:t>
                      </a:r>
                      <a:r>
                        <a:rPr lang="fr-BE" sz="1600" kern="1200" dirty="0">
                          <a:solidFill>
                            <a:srgbClr val="C0504D">
                              <a:lumMod val="75000"/>
                            </a:srgbClr>
                          </a:solidFill>
                          <a:latin typeface="Calibri"/>
                          <a:ea typeface="+mn-ea"/>
                          <a:cs typeface="+mn-cs"/>
                        </a:rPr>
                        <a:t> =               - 5.964,72 </a:t>
                      </a: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fr-BE" sz="1400" kern="1200" baseline="30000" dirty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ctr" rtl="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à"/>
                      </a:pPr>
                      <a:r>
                        <a:rPr lang="fr-BE" sz="1600" kern="1200" dirty="0">
                          <a:solidFill>
                            <a:srgbClr val="C0504D">
                              <a:lumMod val="75000"/>
                            </a:srgbClr>
                          </a:solidFill>
                          <a:latin typeface="Calibri"/>
                          <a:ea typeface="+mn-ea"/>
                          <a:cs typeface="+mn-cs"/>
                        </a:rPr>
                        <a:t>Financial </a:t>
                      </a:r>
                      <a:r>
                        <a:rPr lang="fr-BE" sz="1600" kern="1200" dirty="0" err="1">
                          <a:solidFill>
                            <a:srgbClr val="C0504D">
                              <a:lumMod val="75000"/>
                            </a:srgbClr>
                          </a:solidFill>
                          <a:latin typeface="Calibri"/>
                          <a:ea typeface="+mn-ea"/>
                          <a:cs typeface="+mn-cs"/>
                        </a:rPr>
                        <a:t>Regularization</a:t>
                      </a:r>
                      <a:r>
                        <a:rPr lang="fr-BE" sz="1600" kern="1200" dirty="0">
                          <a:solidFill>
                            <a:srgbClr val="C0504D">
                              <a:lumMod val="75000"/>
                            </a:srgbClr>
                          </a:solidFill>
                          <a:latin typeface="Calibri"/>
                          <a:ea typeface="+mn-ea"/>
                          <a:cs typeface="+mn-cs"/>
                        </a:rPr>
                        <a:t> = </a:t>
                      </a:r>
                      <a:r>
                        <a:rPr lang="fr-BE" sz="1600" kern="1200" baseline="0" dirty="0">
                          <a:solidFill>
                            <a:srgbClr val="C0504D">
                              <a:lumMod val="75000"/>
                            </a:srgbClr>
                          </a:solidFill>
                          <a:latin typeface="Calibri"/>
                          <a:ea typeface="+mn-ea"/>
                          <a:cs typeface="+mn-cs"/>
                        </a:rPr>
                        <a:t>              + 2.</a:t>
                      </a:r>
                      <a:r>
                        <a:rPr lang="fr-BE" sz="1600" kern="1200" dirty="0">
                          <a:solidFill>
                            <a:srgbClr val="C0504D">
                              <a:lumMod val="75000"/>
                            </a:srgbClr>
                          </a:solidFill>
                          <a:latin typeface="Calibri"/>
                          <a:ea typeface="+mn-ea"/>
                          <a:cs typeface="+mn-cs"/>
                        </a:rPr>
                        <a:t>100 </a:t>
                      </a: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9833939"/>
                  </a:ext>
                </a:extLst>
              </a:tr>
              <a:tr h="454574">
                <a:tc>
                  <a:txBody>
                    <a:bodyPr/>
                    <a:lstStyle/>
                    <a:p>
                      <a:r>
                        <a:rPr lang="fr-BE" sz="1800" b="1" dirty="0">
                          <a:solidFill>
                            <a:schemeClr val="accent2"/>
                          </a:solidFill>
                        </a:rPr>
                        <a:t>TOTAL</a:t>
                      </a:r>
                    </a:p>
                  </a:txBody>
                  <a:tcPr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2000" kern="1200" dirty="0">
                          <a:solidFill>
                            <a:schemeClr val="accent2"/>
                          </a:solidFill>
                          <a:latin typeface="Calibri"/>
                          <a:ea typeface="+mn-ea"/>
                          <a:cs typeface="+mn-cs"/>
                        </a:rPr>
                        <a:t>= 21.625,08 </a:t>
                      </a:r>
                      <a:r>
                        <a:rPr kumimoji="0" lang="fr-B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(27.589,80 -5.964,72)</a:t>
                      </a: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BE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= 21.625,08 </a:t>
                      </a:r>
                      <a:r>
                        <a:rPr kumimoji="0" lang="fr-B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(19.525,08 + 2.100)</a:t>
                      </a: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429149723"/>
                  </a:ext>
                </a:extLst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5722326" y="2432660"/>
            <a:ext cx="2738106" cy="763445"/>
            <a:chOff x="5788980" y="3235059"/>
            <a:chExt cx="2738106" cy="907461"/>
          </a:xfrm>
        </p:grpSpPr>
        <p:sp>
          <p:nvSpPr>
            <p:cNvPr id="14" name="Rectangle 13"/>
            <p:cNvSpPr/>
            <p:nvPr/>
          </p:nvSpPr>
          <p:spPr>
            <a:xfrm>
              <a:off x="5788980" y="3235059"/>
              <a:ext cx="2738106" cy="907461"/>
            </a:xfrm>
            <a:prstGeom prst="rect">
              <a:avLst/>
            </a:prstGeom>
            <a:pattFill prst="ltUpDiag">
              <a:fgClr>
                <a:srgbClr val="C0504D">
                  <a:lumMod val="40000"/>
                  <a:lumOff val="60000"/>
                </a:srgbClr>
              </a:fgClr>
              <a:bgClr>
                <a:sysClr val="window" lastClr="FFFFFF"/>
              </a:bgClr>
            </a:pattFill>
            <a:ln w="25400" cap="flat" cmpd="sng" algn="ctr">
              <a:noFill/>
              <a:prstDash val="sys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788980" y="3235059"/>
              <a:ext cx="273810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dirty="0">
                  <a:solidFill>
                    <a:srgbClr val="C0504D">
                      <a:lumMod val="75000"/>
                    </a:srgbClr>
                  </a:solidFill>
                  <a:latin typeface="Calibri"/>
                </a:rPr>
                <a:t>Seconded Staff Remuneration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000" dirty="0">
                  <a:solidFill>
                    <a:srgbClr val="C0504D">
                      <a:lumMod val="75000"/>
                    </a:srgbClr>
                  </a:solidFill>
                  <a:latin typeface="Calibri"/>
                </a:rPr>
                <a:t>1.627,09 x 12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600" dirty="0">
                  <a:solidFill>
                    <a:srgbClr val="C0504D">
                      <a:lumMod val="75000"/>
                    </a:srgbClr>
                  </a:solidFill>
                  <a:latin typeface="Calibri"/>
                </a:rPr>
                <a:t>= 19.525,08</a:t>
              </a:r>
            </a:p>
          </p:txBody>
        </p:sp>
      </p:grpSp>
      <p:sp>
        <p:nvSpPr>
          <p:cNvPr id="16" name="Rectangle 15"/>
          <p:cNvSpPr/>
          <p:nvPr/>
        </p:nvSpPr>
        <p:spPr>
          <a:xfrm>
            <a:off x="2705146" y="2432660"/>
            <a:ext cx="2738106" cy="763445"/>
          </a:xfrm>
          <a:prstGeom prst="rect">
            <a:avLst/>
          </a:prstGeom>
          <a:pattFill prst="ltUpDiag">
            <a:fgClr>
              <a:srgbClr val="C0504D">
                <a:lumMod val="40000"/>
                <a:lumOff val="60000"/>
              </a:srgbClr>
            </a:fgClr>
            <a:bgClr>
              <a:sysClr val="window" lastClr="FFFFFF"/>
            </a:bgClr>
          </a:pattFill>
          <a:ln w="25400" cap="flat" cmpd="sng" algn="ctr">
            <a:noFill/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33138" y="2478347"/>
            <a:ext cx="288032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200" dirty="0">
                <a:solidFill>
                  <a:srgbClr val="C0504D">
                    <a:lumMod val="75000"/>
                  </a:srgbClr>
                </a:solidFill>
                <a:latin typeface="Calibri"/>
              </a:rPr>
              <a:t>Seconded Staff Remuneration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000" dirty="0">
                <a:solidFill>
                  <a:srgbClr val="C0504D">
                    <a:lumMod val="75000"/>
                  </a:srgbClr>
                </a:solidFill>
                <a:latin typeface="Calibri"/>
              </a:rPr>
              <a:t>2.299,15 x 12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600" dirty="0">
                <a:solidFill>
                  <a:srgbClr val="C0504D">
                    <a:lumMod val="75000"/>
                  </a:srgbClr>
                </a:solidFill>
                <a:latin typeface="Calibri"/>
              </a:rPr>
              <a:t>= 27.589,80 </a:t>
            </a: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2411760" y="4941168"/>
            <a:ext cx="5347106" cy="387794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None/>
              <a:defRPr sz="1800" kern="1200">
                <a:solidFill>
                  <a:srgbClr val="696757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 kern="1200">
                <a:solidFill>
                  <a:srgbClr val="444444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 kern="1200">
                <a:solidFill>
                  <a:srgbClr val="444444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kern="1200">
                <a:solidFill>
                  <a:srgbClr val="444444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kern="1200">
                <a:solidFill>
                  <a:srgbClr val="444444"/>
                </a:solidFill>
                <a:latin typeface="Arial" charset="0"/>
                <a:ea typeface="Arial" charset="0"/>
                <a:cs typeface="Arial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1400" dirty="0">
                <a:solidFill>
                  <a:srgbClr val="92D050"/>
                </a:solidFill>
              </a:rPr>
              <a:t>No financial impact for the seconded staff (only timing difference)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2512" y="5000539"/>
            <a:ext cx="259187" cy="267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868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123111"/>
            <a:ext cx="3275856" cy="707886"/>
          </a:xfrm>
        </p:spPr>
        <p:txBody>
          <a:bodyPr/>
          <a:lstStyle/>
          <a:p>
            <a:r>
              <a:rPr lang="en-US" dirty="0"/>
              <a:t>Alternative 1</a:t>
            </a:r>
            <a:br>
              <a:rPr lang="en-US" dirty="0"/>
            </a:br>
            <a:r>
              <a:rPr lang="en-GB" sz="1600" dirty="0"/>
              <a:t>National tax at 0</a:t>
            </a:r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467544" y="1268760"/>
            <a:ext cx="79037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2000" dirty="0">
                <a:solidFill>
                  <a:srgbClr val="696757"/>
                </a:solidFill>
                <a:latin typeface="Arial" charset="0"/>
                <a:cs typeface="Arial" charset="0"/>
              </a:rPr>
              <a:t>The following table summarizes the impact on the NET EU salary in the case the national tax is set at zero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32440" y="6381328"/>
            <a:ext cx="3600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00">
                <a:solidFill>
                  <a:srgbClr val="696757"/>
                </a:solidFill>
              </a:defRPr>
            </a:lvl1pPr>
          </a:lstStyle>
          <a:p>
            <a:fld id="{2FF02435-7363-483D-A8CE-96D35BF6D4CA}" type="slidenum">
              <a:rPr lang="fr-BE"/>
              <a:pPr/>
              <a:t>9</a:t>
            </a:fld>
            <a:endParaRPr lang="fr-BE" dirty="0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2699792" y="5690983"/>
            <a:ext cx="4320480" cy="36238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None/>
              <a:defRPr sz="1800" kern="1200">
                <a:solidFill>
                  <a:srgbClr val="696757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 kern="1200">
                <a:solidFill>
                  <a:srgbClr val="444444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 kern="1200">
                <a:solidFill>
                  <a:srgbClr val="444444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kern="1200">
                <a:solidFill>
                  <a:srgbClr val="444444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kern="1200">
                <a:solidFill>
                  <a:srgbClr val="444444"/>
                </a:solidFill>
                <a:latin typeface="Arial" charset="0"/>
                <a:ea typeface="Arial" charset="0"/>
                <a:cs typeface="Arial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1400" dirty="0">
                <a:solidFill>
                  <a:srgbClr val="FF0000"/>
                </a:solidFill>
              </a:rPr>
              <a:t>Impact on attractiveness (loss of monthly net salary)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6676" y="5762990"/>
            <a:ext cx="246973" cy="24697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2098867"/>
            <a:ext cx="5976664" cy="3325064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2500162" y="2492896"/>
            <a:ext cx="504056" cy="2676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3645134"/>
      </p:ext>
    </p:extLst>
  </p:cSld>
  <p:clrMapOvr>
    <a:masterClrMapping/>
  </p:clrMapOvr>
</p:sld>
</file>

<file path=ppt/theme/theme1.xml><?xml version="1.0" encoding="utf-8"?>
<a:theme xmlns:a="http://schemas.openxmlformats.org/drawingml/2006/main" name="Euro Yellow layout">
  <a:themeElements>
    <a:clrScheme name="EURSC">
      <a:dk1>
        <a:srgbClr val="000000"/>
      </a:dk1>
      <a:lt1>
        <a:srgbClr val="FFFFFF"/>
      </a:lt1>
      <a:dk2>
        <a:srgbClr val="3D97D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E55E0F6C-28CA-46FE-9219-145124D870C8}" vid="{310C2470-B89A-46F5-94EA-EB92B5791456}"/>
    </a:ext>
  </a:extLst>
</a:theme>
</file>

<file path=ppt/theme/theme2.xml><?xml version="1.0" encoding="utf-8"?>
<a:theme xmlns:a="http://schemas.openxmlformats.org/drawingml/2006/main" name="Euro Blue layout">
  <a:themeElements>
    <a:clrScheme name="EURSC">
      <a:dk1>
        <a:srgbClr val="000000"/>
      </a:dk1>
      <a:lt1>
        <a:srgbClr val="FFFFFF"/>
      </a:lt1>
      <a:dk2>
        <a:srgbClr val="3D97D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E55E0F6C-28CA-46FE-9219-145124D870C8}" vid="{1690407E-6CE5-4A0C-BA2B-BB00005F8697}"/>
    </a:ext>
  </a:extLst>
</a:theme>
</file>

<file path=ppt/theme/theme3.xml><?xml version="1.0" encoding="utf-8"?>
<a:theme xmlns:a="http://schemas.openxmlformats.org/drawingml/2006/main" name="Mariner layout">
  <a:themeElements>
    <a:clrScheme name="EURSC">
      <a:dk1>
        <a:srgbClr val="000000"/>
      </a:dk1>
      <a:lt1>
        <a:srgbClr val="FFFFFF"/>
      </a:lt1>
      <a:dk2>
        <a:srgbClr val="3D97D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E55E0F6C-28CA-46FE-9219-145124D870C8}" vid="{C91DF22B-D178-4246-B673-A31FE822CBFD}"/>
    </a:ext>
  </a:extLst>
</a:theme>
</file>

<file path=ppt/theme/theme4.xml><?xml version="1.0" encoding="utf-8"?>
<a:theme xmlns:a="http://schemas.openxmlformats.org/drawingml/2006/main" name="Mud layout">
  <a:themeElements>
    <a:clrScheme name="EURSC">
      <a:dk1>
        <a:srgbClr val="000000"/>
      </a:dk1>
      <a:lt1>
        <a:srgbClr val="FFFFFF"/>
      </a:lt1>
      <a:dk2>
        <a:srgbClr val="3D97D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E55E0F6C-28CA-46FE-9219-145124D870C8}" vid="{C7FE31D9-7486-4D6E-A8A5-7FDDE7255A70}"/>
    </a:ext>
  </a:extLst>
</a:theme>
</file>

<file path=ppt/theme/theme5.xml><?xml version="1.0" encoding="utf-8"?>
<a:theme xmlns:a="http://schemas.openxmlformats.org/drawingml/2006/main" name="light blue layout">
  <a:themeElements>
    <a:clrScheme name="EURSC">
      <a:dk1>
        <a:srgbClr val="000000"/>
      </a:dk1>
      <a:lt1>
        <a:srgbClr val="FFFFFF"/>
      </a:lt1>
      <a:dk2>
        <a:srgbClr val="3D97D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E55E0F6C-28CA-46FE-9219-145124D870C8}" vid="{386FD41A-9908-4A78-8D4E-0537F529CAA2}"/>
    </a:ext>
  </a:extLst>
</a:theme>
</file>

<file path=ppt/theme/theme6.xml><?xml version="1.0" encoding="utf-8"?>
<a:theme xmlns:a="http://schemas.openxmlformats.org/drawingml/2006/main" name="1_Default Design">
  <a:themeElements>
    <a:clrScheme name="EURSC">
      <a:dk1>
        <a:srgbClr val="000000"/>
      </a:dk1>
      <a:lt1>
        <a:srgbClr val="FFFFFF"/>
      </a:lt1>
      <a:dk2>
        <a:srgbClr val="3D97D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E55E0F6C-28CA-46FE-9219-145124D870C8}" vid="{4C883A7B-E239-48A1-95E4-B8BD3D8680D5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PPT-template</Template>
  <TotalTime>2712</TotalTime>
  <Words>1016</Words>
  <Application>Microsoft Office PowerPoint</Application>
  <PresentationFormat>On-screen Show (4:3)</PresentationFormat>
  <Paragraphs>220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Calibri</vt:lpstr>
      <vt:lpstr>Verdana</vt:lpstr>
      <vt:lpstr>Wingdings</vt:lpstr>
      <vt:lpstr>Euro Yellow layout</vt:lpstr>
      <vt:lpstr>Euro Blue layout</vt:lpstr>
      <vt:lpstr>Mariner layout</vt:lpstr>
      <vt:lpstr>Mud layout</vt:lpstr>
      <vt:lpstr>light blue layout</vt:lpstr>
      <vt:lpstr>1_Default Design</vt:lpstr>
      <vt:lpstr>Schola Europaea</vt:lpstr>
      <vt:lpstr>Remuneration Art. 49</vt:lpstr>
      <vt:lpstr>1. Interim calculation</vt:lpstr>
      <vt:lpstr>Proposed Legal modification (Art 49)</vt:lpstr>
      <vt:lpstr>PowerPoint Presentation</vt:lpstr>
      <vt:lpstr>Second step: Differential Allowance</vt:lpstr>
      <vt:lpstr>Scenarios considered</vt:lpstr>
      <vt:lpstr>Scenario 1 National tax at 0</vt:lpstr>
      <vt:lpstr>Alternative 1 National tax at 0</vt:lpstr>
      <vt:lpstr>Scenario 2 Lump-sum Interim National Tax</vt:lpstr>
      <vt:lpstr>Scenario 3 Proportional Interim Tax</vt:lpstr>
      <vt:lpstr>Alternative 3 Proportional Interim Tax</vt:lpstr>
      <vt:lpstr>Overview of scenarios</vt:lpstr>
      <vt:lpstr>Proposed  Legal modification</vt:lpstr>
      <vt:lpstr>PowerPoint Presentation</vt:lpstr>
      <vt:lpstr>Alternative 2 Lump-sum Interim National Tax</vt:lpstr>
    </vt:vector>
  </TitlesOfParts>
  <Company>European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TOUSSAINT Caroline (OSG)</dc:creator>
  <cp:lastModifiedBy>ESCUDERO BUSTAMANTE Julio (OSG)</cp:lastModifiedBy>
  <cp:revision>218</cp:revision>
  <cp:lastPrinted>2020-03-09T18:41:33Z</cp:lastPrinted>
  <dcterms:created xsi:type="dcterms:W3CDTF">2019-06-03T10:27:46Z</dcterms:created>
  <dcterms:modified xsi:type="dcterms:W3CDTF">2020-04-14T10:55:04Z</dcterms:modified>
</cp:coreProperties>
</file>